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6"/>
  </p:notesMasterIdLst>
  <p:sldIdLst>
    <p:sldId id="882" r:id="rId2"/>
    <p:sldId id="884" r:id="rId3"/>
    <p:sldId id="880" r:id="rId4"/>
    <p:sldId id="8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C000"/>
    <a:srgbClr val="08FA03"/>
    <a:srgbClr val="DC685B"/>
    <a:srgbClr val="FFFFFF"/>
    <a:srgbClr val="2154A6"/>
    <a:srgbClr val="F2F2F2"/>
    <a:srgbClr val="D7E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5926" autoAdjust="0"/>
  </p:normalViewPr>
  <p:slideViewPr>
    <p:cSldViewPr>
      <p:cViewPr varScale="1">
        <p:scale>
          <a:sx n="94" d="100"/>
          <a:sy n="94" d="100"/>
        </p:scale>
        <p:origin x="75" y="21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BD49-19DC-4F95-93CE-BA75888D0433}" type="datetimeFigureOut">
              <a:rPr lang="sv-SE" smtClean="0"/>
              <a:t>2018-03-13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79327-BAE4-4E41-8F3E-6FD4016479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540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79327-BAE4-4E41-8F3E-6FD40164793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9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3"/>
            <a:ext cx="10363200" cy="2438399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962400"/>
            <a:ext cx="8534400" cy="190500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175" smtClean="0">
                <a:solidFill>
                  <a:srgbClr val="262626"/>
                </a:solidFill>
              </a:rPr>
              <a:t>Click to edit Master subtitle style</a:t>
            </a:r>
            <a:endParaRPr lang="en-US" sz="2175" dirty="0">
              <a:solidFill>
                <a:srgbClr val="26262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990600" cy="89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8750"/>
            <a:ext cx="3735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200" y="152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172202"/>
            <a:ext cx="10058400" cy="551257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406400" y="5867400"/>
            <a:ext cx="538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x-none" sz="2000" b="0">
                <a:solidFill>
                  <a:schemeClr val="bg1"/>
                </a:solidFill>
              </a:rPr>
              <a:t>Presenter Name</a:t>
            </a:r>
          </a:p>
          <a:p>
            <a:pPr>
              <a:spcBef>
                <a:spcPct val="0"/>
              </a:spcBef>
            </a:pPr>
            <a:r>
              <a:rPr lang="en-US" altLang="x-none" sz="2000" b="0">
                <a:solidFill>
                  <a:schemeClr val="bg1"/>
                </a:solidFill>
              </a:rPr>
              <a:t>Title/Date</a:t>
            </a:r>
          </a:p>
        </p:txBody>
      </p:sp>
      <p:sp>
        <p:nvSpPr>
          <p:cNvPr id="11" name="Line 6"/>
          <p:cNvSpPr>
            <a:spLocks noChangeShapeType="1"/>
          </p:cNvSpPr>
          <p:nvPr userDrawn="1"/>
        </p:nvSpPr>
        <p:spPr bwMode="gray">
          <a:xfrm>
            <a:off x="-1834193" y="5596697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1262062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89717" y="5367338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297085"/>
            <a:ext cx="22352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1277600" y="6477000"/>
            <a:ext cx="8128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900">
                <a:solidFill>
                  <a:srgbClr val="007900"/>
                </a:solidFill>
              </a:defRPr>
            </a:lvl1pPr>
          </a:lstStyle>
          <a:p>
            <a:fld id="{CC86842F-61FD-4862-B2DA-65D372AB3FA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842F-61FD-4862-B2DA-65D372AB3FA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62000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5029200"/>
          </a:xfrm>
        </p:spPr>
        <p:txBody>
          <a:bodyPr vert="eaVert"/>
          <a:lstStyle>
            <a:lvl1pPr marL="257175" indent="-257175">
              <a:buFont typeface="Arial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066800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297085"/>
            <a:ext cx="22352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1277600" y="6477000"/>
            <a:ext cx="8128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900">
                <a:solidFill>
                  <a:srgbClr val="007900"/>
                </a:solidFill>
              </a:defRPr>
            </a:lvl1pPr>
          </a:lstStyle>
          <a:p>
            <a:fld id="{CC86842F-61FD-4862-B2DA-65D372AB3FA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354762"/>
          </a:xfrm>
        </p:spPr>
        <p:txBody>
          <a:bodyPr vert="eaVert"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354762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6714" y="676116"/>
            <a:ext cx="1790698" cy="59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8839202" y="304800"/>
            <a:ext cx="1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1277600" y="6477000"/>
            <a:ext cx="8128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900">
                <a:solidFill>
                  <a:srgbClr val="007900"/>
                </a:solidFill>
              </a:defRPr>
            </a:lvl1pPr>
          </a:lstStyle>
          <a:p>
            <a:fld id="{CC86842F-61FD-4862-B2DA-65D372AB3FA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3376"/>
            <a:ext cx="4511040" cy="877824"/>
          </a:xfrm>
        </p:spPr>
        <p:txBody>
          <a:bodyPr anchor="b"/>
          <a:lstStyle>
            <a:lvl1pPr algn="l">
              <a:buNone/>
              <a:defRPr sz="1350" b="1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6858" indent="0">
              <a:buNone/>
              <a:defRPr sz="1050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112000" y="19812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297085"/>
            <a:ext cx="22352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1277600" y="6477000"/>
            <a:ext cx="8128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900">
                <a:solidFill>
                  <a:srgbClr val="007900"/>
                </a:solidFill>
              </a:defRPr>
            </a:lvl1pPr>
          </a:lstStyle>
          <a:p>
            <a:fld id="{CC86842F-61FD-4862-B2DA-65D372AB3FA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0" y="6308725"/>
            <a:ext cx="3860800" cy="19685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900"/>
              </a:lnSpc>
            </a:pPr>
            <a:r>
              <a:rPr lang="en-US" smtClean="0"/>
              <a:t>RAPID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900"/>
              </a:lnSpc>
            </a:pPr>
            <a:fld id="{680D72F4-1C41-4187-A4BC-492CF086CF40}" type="slidenum">
              <a:rPr lang="en-US" smtClean="0"/>
              <a:pPr>
                <a:lnSpc>
                  <a:spcPts val="900"/>
                </a:lnSpc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440149" y="6288509"/>
            <a:ext cx="2844800" cy="217066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00"/>
              </a:lnSpc>
            </a:pPr>
            <a:fld id="{CAC021DF-FC34-460B-9DB4-0C750B62883B}" type="datetime1">
              <a:rPr lang="sv-SE" smtClean="0"/>
              <a:pPr algn="r">
                <a:lnSpc>
                  <a:spcPts val="900"/>
                </a:lnSpc>
              </a:pPr>
              <a:t>2018-03-13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451200" y="1583999"/>
            <a:ext cx="5520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11949" y="1583999"/>
            <a:ext cx="5520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196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2429348" y="1874601"/>
            <a:ext cx="9150318" cy="4059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4"/>
          </p:nvPr>
        </p:nvSpPr>
        <p:spPr>
          <a:xfrm>
            <a:off x="287830" y="6179690"/>
            <a:ext cx="1245448" cy="364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2009-11-18</a:t>
            </a:r>
          </a:p>
        </p:txBody>
      </p:sp>
      <p:sp>
        <p:nvSpPr>
          <p:cNvPr id="5" name="Platshållare för sidfot 14"/>
          <p:cNvSpPr>
            <a:spLocks noGrp="1"/>
          </p:cNvSpPr>
          <p:nvPr>
            <p:ph type="ftr" sz="quarter" idx="15"/>
          </p:nvPr>
        </p:nvSpPr>
        <p:spPr>
          <a:xfrm>
            <a:off x="2429349" y="6179690"/>
            <a:ext cx="5275054" cy="364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1BE9271-7CBB-1C4E-A211-A4DC611438B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5278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2159000" y="404870"/>
            <a:ext cx="9247717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2159000" y="1582739"/>
            <a:ext cx="9247717" cy="4078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440149" y="628851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2018-03-13</a:t>
            </a:fld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896533" y="6301411"/>
            <a:ext cx="709151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159000" y="6345301"/>
            <a:ext cx="3860800" cy="3651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642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3" y="344489"/>
            <a:ext cx="883665" cy="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2159000" y="1582739"/>
            <a:ext cx="9247717" cy="4078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2159000" y="404870"/>
            <a:ext cx="9247717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440149" y="628851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896533" y="6301411"/>
            <a:ext cx="709151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80D72F4-1C41-4187-A4BC-492CF086CF4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159000" y="6345301"/>
            <a:ext cx="3860800" cy="3651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53" y="344489"/>
            <a:ext cx="883665" cy="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2159000" y="1582739"/>
            <a:ext cx="9247717" cy="4078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2159000" y="404870"/>
            <a:ext cx="9247717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440149" y="628851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896533" y="6301411"/>
            <a:ext cx="709151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80D72F4-1C41-4187-A4BC-492CF086CF4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159000" y="6345301"/>
            <a:ext cx="3860800" cy="3651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1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105400"/>
          </a:xfrm>
        </p:spPr>
        <p:txBody>
          <a:bodyPr/>
          <a:lstStyle>
            <a:lvl1pPr marL="257175" indent="-257175">
              <a:buFont typeface="Arial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685800" indent="-3429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297085"/>
            <a:ext cx="18542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609600" y="990600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1277600" y="6477000"/>
            <a:ext cx="8128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fld id="{CC86842F-61FD-4862-B2DA-65D372AB3FA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3" y="344489"/>
            <a:ext cx="883665" cy="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2159000" y="1582739"/>
            <a:ext cx="9247717" cy="4078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2159000" y="404870"/>
            <a:ext cx="9247717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440149" y="628851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FCB38AA-14D0-4B67-BE5B-608C5A8A7489}" type="datetimeFigureOut">
              <a:rPr lang="sv-SE" smtClean="0"/>
              <a:pPr/>
              <a:t>2018-03-13</a:t>
            </a:fld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896533" y="6301411"/>
            <a:ext cx="709151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159000" y="6345301"/>
            <a:ext cx="3860800" cy="3651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49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842F-61FD-4862-B2DA-65D372AB3FA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3"/>
            <a:ext cx="103632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4406900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1277600" y="6477000"/>
            <a:ext cx="8128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fld id="{CC86842F-61FD-4862-B2DA-65D372AB3FA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00800"/>
            <a:ext cx="1524000" cy="381000"/>
          </a:xfrm>
          <a:prstGeom prst="rect">
            <a:avLst/>
          </a:prstGeom>
        </p:spPr>
      </p:pic>
    </p:spTree>
    <p:extLst/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533400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5384800" cy="5105400"/>
          </a:xfrm>
        </p:spPr>
        <p:txBody>
          <a:bodyPr/>
          <a:lstStyle>
            <a:lvl1pPr marL="257175" indent="-257175">
              <a:buFont typeface="Arial"/>
              <a:buChar char="•"/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384800" cy="5105400"/>
          </a:xfrm>
        </p:spPr>
        <p:txBody>
          <a:bodyPr/>
          <a:lstStyle>
            <a:lvl1pPr marL="257175" indent="-257175">
              <a:buFont typeface="Arial"/>
              <a:buChar char="•"/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1277600" y="6477000"/>
            <a:ext cx="8128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fld id="{CC86842F-61FD-4862-B2DA-65D372AB3FA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914400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297085"/>
            <a:ext cx="22352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762000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81203"/>
            <a:ext cx="5386917" cy="4454525"/>
          </a:xfrm>
        </p:spPr>
        <p:txBody>
          <a:bodyPr/>
          <a:lstStyle>
            <a:lvl1pPr marL="257175" indent="-257175">
              <a:buFont typeface="Arial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95400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81203"/>
            <a:ext cx="5389033" cy="4530725"/>
          </a:xfrm>
        </p:spPr>
        <p:txBody>
          <a:bodyPr/>
          <a:lstStyle>
            <a:lvl1pPr marL="257175" indent="-257175">
              <a:buFont typeface="Arial"/>
              <a:buChar char="•"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" y="1981200"/>
            <a:ext cx="5386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97600" y="1981200"/>
            <a:ext cx="5386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" y="990600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297085"/>
            <a:ext cx="22352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1277600" y="6477000"/>
            <a:ext cx="8128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fld id="{CC86842F-61FD-4862-B2DA-65D372AB3FA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85800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990600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297085"/>
            <a:ext cx="22352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1277600" y="6477000"/>
            <a:ext cx="8128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fld id="{CC86842F-61FD-4862-B2DA-65D372AB3FA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297085"/>
            <a:ext cx="22352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1277600" y="6477000"/>
            <a:ext cx="8128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fld id="{CC86842F-61FD-4862-B2DA-65D372AB3FA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059" y="273050"/>
            <a:ext cx="4011084" cy="1162050"/>
          </a:xfrm>
        </p:spPr>
        <p:txBody>
          <a:bodyPr anchor="b"/>
          <a:lstStyle>
            <a:lvl1pPr algn="l">
              <a:defRPr sz="1500" b="1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1" y="304800"/>
            <a:ext cx="6815667" cy="6324600"/>
          </a:xfrm>
        </p:spPr>
        <p:txBody>
          <a:bodyPr/>
          <a:lstStyle>
            <a:lvl1pPr marL="257175" indent="-257175">
              <a:buFont typeface="Arial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Tx/>
              <a:defRPr sz="2100">
                <a:solidFill>
                  <a:sysClr val="windowText" lastClr="000000"/>
                </a:solidFill>
              </a:defRPr>
            </a:lvl2pPr>
            <a:lvl3pPr>
              <a:defRPr sz="1800">
                <a:solidFill>
                  <a:sysClr val="windowText" lastClr="000000"/>
                </a:solidFill>
              </a:defRPr>
            </a:lvl3pPr>
            <a:lvl4pPr>
              <a:defRPr sz="1500">
                <a:solidFill>
                  <a:sysClr val="windowText" lastClr="000000"/>
                </a:solidFill>
              </a:defRPr>
            </a:lvl4pPr>
            <a:lvl5pPr>
              <a:defRPr sz="1500">
                <a:solidFill>
                  <a:sysClr val="windowText" lastClr="000000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059" y="1435100"/>
            <a:ext cx="4011084" cy="5194300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1447800"/>
            <a:ext cx="406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297085"/>
            <a:ext cx="2235200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1277600" y="6477000"/>
            <a:ext cx="8128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fld id="{CC86842F-61FD-4862-B2DA-65D372AB3FA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277600" y="6477000"/>
            <a:ext cx="8128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900">
                <a:solidFill>
                  <a:srgbClr val="007900"/>
                </a:solidFill>
              </a:defRPr>
            </a:lvl1pPr>
          </a:lstStyle>
          <a:p>
            <a:fld id="{CC86842F-61FD-4862-B2DA-65D372AB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71" r:id="rId15"/>
    <p:sldLayoutId id="2147483772" r:id="rId16"/>
    <p:sldLayoutId id="2147483773" r:id="rId17"/>
    <p:sldLayoutId id="2147483775" r:id="rId18"/>
    <p:sldLayoutId id="2147483776" r:id="rId19"/>
    <p:sldLayoutId id="2147483779" r:id="rId20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79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Tx/>
        <a:buSzPct val="75000"/>
        <a:buFont typeface="Wingdings 2" pitchFamily="18" charset="2"/>
        <a:buChar char=""/>
        <a:defRPr sz="21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203722" indent="-167879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tif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store.arduino.cc/usa/arduino-starter-kit" TargetMode="External"/><Relationship Id="rId7" Type="http://schemas.openxmlformats.org/officeDocument/2006/relationships/hyperlink" Target="http://www.modelon.com/products/modelon-deployment-suite/fmi-toolbox-for-matlabsimulink" TargetMode="External"/><Relationship Id="rId12" Type="http://schemas.openxmlformats.org/officeDocument/2006/relationships/image" Target="../media/image21.png"/><Relationship Id="rId2" Type="http://schemas.openxmlformats.org/officeDocument/2006/relationships/hyperlink" Target="http://book.xogeny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openmodelica.org/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www.dymola.com/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www.amazon.com/Ultimate-Arduino-Uno-Raspberry-oddWires/dp/B01MXTWE8A" TargetMode="Externa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304800"/>
            <a:ext cx="11448913" cy="533400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New Course! </a:t>
            </a:r>
            <a:r>
              <a:rPr lang="en-US" sz="2400" dirty="0" smtClean="0"/>
              <a:t>Fall 2018</a:t>
            </a:r>
            <a:br>
              <a:rPr lang="en-US" sz="2400" dirty="0" smtClean="0"/>
            </a:br>
            <a:r>
              <a:rPr lang="en-US" sz="2400" dirty="0" smtClean="0"/>
              <a:t>ECSE 4961/6961 Modeling &amp; Simulation for Cyber-Physical Systems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1333" y="1054595"/>
            <a:ext cx="5551712" cy="5181600"/>
          </a:xfrm>
        </p:spPr>
        <p:txBody>
          <a:bodyPr>
            <a:noAutofit/>
          </a:bodyPr>
          <a:lstStyle/>
          <a:p>
            <a:r>
              <a:rPr lang="en-US" sz="1900" b="1" dirty="0" smtClean="0">
                <a:solidFill>
                  <a:schemeClr val="accent1"/>
                </a:solidFill>
              </a:rPr>
              <a:t>Course Description:</a:t>
            </a:r>
            <a:endParaRPr lang="en-US" sz="1500" b="1" dirty="0" smtClean="0">
              <a:solidFill>
                <a:schemeClr val="accent1"/>
              </a:solidFill>
            </a:endParaRPr>
          </a:p>
          <a:p>
            <a:r>
              <a:rPr lang="en-US" sz="1400" dirty="0" smtClean="0"/>
              <a:t>This </a:t>
            </a:r>
            <a:r>
              <a:rPr lang="en-US" sz="1400" dirty="0"/>
              <a:t>course develops a solid basis for students to </a:t>
            </a:r>
            <a:r>
              <a:rPr lang="en-US" sz="1400" dirty="0">
                <a:solidFill>
                  <a:schemeClr val="accent1"/>
                </a:solidFill>
              </a:rPr>
              <a:t>model and simulate cyber-physical systems</a:t>
            </a:r>
            <a:r>
              <a:rPr lang="en-US" sz="1400" dirty="0"/>
              <a:t> using computer-based object-oriented equation-based modeling languages and tools with the goal of building models with high </a:t>
            </a:r>
            <a:r>
              <a:rPr lang="en-US" sz="1400" dirty="0" smtClean="0"/>
              <a:t>reusability. 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course covers both </a:t>
            </a:r>
            <a:r>
              <a:rPr lang="en-US" sz="1400" dirty="0">
                <a:solidFill>
                  <a:schemeClr val="accent1"/>
                </a:solidFill>
              </a:rPr>
              <a:t>theoretical and practical issues related to numerical simulation methods </a:t>
            </a:r>
            <a:r>
              <a:rPr lang="en-US" sz="1400" dirty="0"/>
              <a:t>for CPS, including continuous time, discontinuous/discrete and timed clocked systems. </a:t>
            </a:r>
            <a:endParaRPr lang="en-US" sz="1400" dirty="0" smtClean="0"/>
          </a:p>
          <a:p>
            <a:r>
              <a:rPr lang="en-US" sz="1400" dirty="0" smtClean="0"/>
              <a:t>Aspects </a:t>
            </a:r>
            <a:r>
              <a:rPr lang="en-US" sz="1400" dirty="0"/>
              <a:t>of </a:t>
            </a:r>
            <a:r>
              <a:rPr lang="en-US" sz="1400" dirty="0" smtClean="0">
                <a:solidFill>
                  <a:schemeClr val="accent1"/>
                </a:solidFill>
              </a:rPr>
              <a:t>code-generation </a:t>
            </a:r>
            <a:r>
              <a:rPr lang="en-US" sz="1400" dirty="0">
                <a:solidFill>
                  <a:schemeClr val="accent1"/>
                </a:solidFill>
              </a:rPr>
              <a:t>and real-time simulation for embedded systems</a:t>
            </a:r>
            <a:r>
              <a:rPr lang="en-US" sz="1400" dirty="0"/>
              <a:t> are introduced. </a:t>
            </a:r>
            <a:endParaRPr lang="en-US" sz="1400" dirty="0" smtClean="0"/>
          </a:p>
          <a:p>
            <a:r>
              <a:rPr lang="en-US" sz="1400" b="1" i="1" dirty="0" smtClean="0">
                <a:solidFill>
                  <a:schemeClr val="accent2"/>
                </a:solidFill>
              </a:rPr>
              <a:t>Note:</a:t>
            </a:r>
            <a:r>
              <a:rPr lang="en-US" sz="1400" dirty="0" smtClean="0">
                <a:solidFill>
                  <a:schemeClr val="accent2"/>
                </a:solidFill>
              </a:rPr>
              <a:t> limited number of seats to 20 students!</a:t>
            </a:r>
          </a:p>
          <a:p>
            <a:r>
              <a:rPr lang="en-US" sz="1400" b="1" i="1" dirty="0" smtClean="0">
                <a:solidFill>
                  <a:schemeClr val="accent2"/>
                </a:solidFill>
              </a:rPr>
              <a:t>Undergrads </a:t>
            </a:r>
            <a:r>
              <a:rPr lang="en-US" sz="1400" b="1" i="1" dirty="0" smtClean="0">
                <a:solidFill>
                  <a:schemeClr val="accent2"/>
                </a:solidFill>
              </a:rPr>
              <a:t>Note: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i="1" dirty="0" smtClean="0">
                <a:solidFill>
                  <a:schemeClr val="accent2"/>
                </a:solidFill>
              </a:rPr>
              <a:t>Co-requirement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MATH 4800</a:t>
            </a:r>
          </a:p>
          <a:p>
            <a:r>
              <a:rPr lang="en-US" sz="1400" b="1" dirty="0" smtClean="0">
                <a:solidFill>
                  <a:schemeClr val="accent2"/>
                </a:solidFill>
              </a:rPr>
              <a:t>Questions? </a:t>
            </a:r>
            <a:r>
              <a:rPr lang="en-US" sz="1400" dirty="0" smtClean="0">
                <a:solidFill>
                  <a:schemeClr val="accent2"/>
                </a:solidFill>
              </a:rPr>
              <a:t>Email - Prof. Vanfretti, luigi.vanfretti@gmail.com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599" y="1411439"/>
            <a:ext cx="1276342" cy="663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54" y="1404934"/>
            <a:ext cx="1355835" cy="55382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807619" y="4451902"/>
            <a:ext cx="5286933" cy="2316381"/>
            <a:chOff x="349889" y="2556854"/>
            <a:chExt cx="6547160" cy="3314502"/>
          </a:xfrm>
        </p:grpSpPr>
        <p:grpSp>
          <p:nvGrpSpPr>
            <p:cNvPr id="17" name="Group 16"/>
            <p:cNvGrpSpPr/>
            <p:nvPr/>
          </p:nvGrpSpPr>
          <p:grpSpPr>
            <a:xfrm>
              <a:off x="349889" y="2895600"/>
              <a:ext cx="5974711" cy="2975756"/>
              <a:chOff x="212733" y="3985864"/>
              <a:chExt cx="5544616" cy="279593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733" y="3985864"/>
                <a:ext cx="5544616" cy="2795936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1864596" y="4546916"/>
                <a:ext cx="1027694" cy="737222"/>
              </a:xfrm>
              <a:prstGeom prst="rect">
                <a:avLst/>
              </a:prstGeom>
            </p:spPr>
          </p:pic>
        </p:grpSp>
        <p:sp>
          <p:nvSpPr>
            <p:cNvPr id="19" name="Down Arrow 18"/>
            <p:cNvSpPr/>
            <p:nvPr/>
          </p:nvSpPr>
          <p:spPr>
            <a:xfrm>
              <a:off x="2551621" y="2633993"/>
              <a:ext cx="634170" cy="604089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Down Arrow 19"/>
            <p:cNvSpPr/>
            <p:nvPr/>
          </p:nvSpPr>
          <p:spPr>
            <a:xfrm rot="5400000">
              <a:off x="5846502" y="4723436"/>
              <a:ext cx="796805" cy="659471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425806" y="2556854"/>
              <a:ext cx="1040362" cy="361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Cyber</a:t>
              </a:r>
              <a:endParaRPr lang="en-US" sz="14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52152" y="5479455"/>
              <a:ext cx="1144897" cy="39190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Physical</a:t>
              </a:r>
              <a:endParaRPr lang="en-US" sz="1400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5638800" y="1054595"/>
            <a:ext cx="6328896" cy="2541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Mode-Based </a:t>
            </a:r>
            <a:r>
              <a:rPr lang="en-US" sz="1200" dirty="0" smtClean="0"/>
              <a:t>Systems Engineering Languages </a:t>
            </a:r>
            <a:r>
              <a:rPr lang="en-US" sz="1200" dirty="0" smtClean="0"/>
              <a:t>and Technologies</a:t>
            </a:r>
            <a:endParaRPr lang="en-US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5657713" y="2170650"/>
            <a:ext cx="6328896" cy="2541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Numerical Algorithms for Simulation of Continuous, Discrete and Timed Clocked Systems</a:t>
            </a:r>
            <a:endParaRPr lang="en-US" sz="1100" dirty="0"/>
          </a:p>
        </p:txBody>
      </p:sp>
      <p:sp>
        <p:nvSpPr>
          <p:cNvPr id="33" name="Rounded Rectangle 32"/>
          <p:cNvSpPr/>
          <p:nvPr/>
        </p:nvSpPr>
        <p:spPr>
          <a:xfrm>
            <a:off x="9692445" y="4114800"/>
            <a:ext cx="2195507" cy="38216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Model, Simulate and Build CPS systems based on the Arduino</a:t>
            </a:r>
            <a:endParaRPr lang="en-US" sz="9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44802" y="5244084"/>
            <a:ext cx="2617063" cy="1369351"/>
            <a:chOff x="-5523908" y="2305002"/>
            <a:chExt cx="5381957" cy="2727638"/>
          </a:xfrm>
        </p:grpSpPr>
        <p:sp>
          <p:nvSpPr>
            <p:cNvPr id="34" name="object 3"/>
            <p:cNvSpPr txBox="1"/>
            <p:nvPr/>
          </p:nvSpPr>
          <p:spPr>
            <a:xfrm>
              <a:off x="-3197339" y="2561648"/>
              <a:ext cx="716000" cy="2470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168" algn="ctr"/>
              <a:r>
                <a:rPr sz="800" spc="20" dirty="0">
                  <a:latin typeface="+mj-lt"/>
                  <a:cs typeface="Arial" panose="020B0604020202020204" pitchFamily="34" charset="0"/>
                </a:rPr>
                <a:t>Clock</a:t>
              </a:r>
              <a:endParaRPr sz="8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5" name="object 4"/>
            <p:cNvSpPr txBox="1"/>
            <p:nvPr/>
          </p:nvSpPr>
          <p:spPr>
            <a:xfrm>
              <a:off x="-3403788" y="3559972"/>
              <a:ext cx="1250798" cy="2470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168" algn="ctr"/>
              <a:r>
                <a:rPr sz="800" spc="20" dirty="0">
                  <a:latin typeface="+mj-lt"/>
                  <a:cs typeface="Arial" panose="020B0604020202020204" pitchFamily="34" charset="0"/>
                </a:rPr>
                <a:t>Algorithm</a:t>
              </a:r>
              <a:endParaRPr sz="8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6" name="object 5"/>
            <p:cNvSpPr txBox="1"/>
            <p:nvPr/>
          </p:nvSpPr>
          <p:spPr>
            <a:xfrm>
              <a:off x="-5462256" y="2692068"/>
              <a:ext cx="1268415" cy="2470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168" algn="ctr"/>
              <a:r>
                <a:rPr sz="800" i="1" spc="50" dirty="0">
                  <a:latin typeface="+mj-lt"/>
                  <a:cs typeface="Arial" panose="020B0604020202020204" pitchFamily="34" charset="0"/>
                </a:rPr>
                <a:t>Computer</a:t>
              </a:r>
              <a:endParaRPr sz="8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7" name="object 6"/>
            <p:cNvSpPr/>
            <p:nvPr/>
          </p:nvSpPr>
          <p:spPr>
            <a:xfrm>
              <a:off x="-3449976" y="3273880"/>
              <a:ext cx="1289807" cy="855677"/>
            </a:xfrm>
            <a:custGeom>
              <a:avLst/>
              <a:gdLst/>
              <a:ahLst/>
              <a:cxnLst/>
              <a:rect l="l" t="t" r="r" b="b"/>
              <a:pathLst>
                <a:path w="650875" h="431800">
                  <a:moveTo>
                    <a:pt x="0" y="0"/>
                  </a:moveTo>
                  <a:lnTo>
                    <a:pt x="650762" y="0"/>
                  </a:lnTo>
                  <a:lnTo>
                    <a:pt x="650762" y="431804"/>
                  </a:lnTo>
                  <a:lnTo>
                    <a:pt x="0" y="431804"/>
                  </a:lnTo>
                  <a:lnTo>
                    <a:pt x="0" y="0"/>
                  </a:lnTo>
                  <a:close/>
                </a:path>
              </a:pathLst>
            </a:custGeom>
            <a:ln w="6180">
              <a:solidFill>
                <a:srgbClr val="171C56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8" name="object 7"/>
            <p:cNvSpPr/>
            <p:nvPr/>
          </p:nvSpPr>
          <p:spPr>
            <a:xfrm>
              <a:off x="-3449976" y="4507909"/>
              <a:ext cx="1289807" cy="524731"/>
            </a:xfrm>
            <a:custGeom>
              <a:avLst/>
              <a:gdLst/>
              <a:ahLst/>
              <a:cxnLst/>
              <a:rect l="l" t="t" r="r" b="b"/>
              <a:pathLst>
                <a:path w="650875" h="264794">
                  <a:moveTo>
                    <a:pt x="0" y="0"/>
                  </a:moveTo>
                  <a:lnTo>
                    <a:pt x="650762" y="0"/>
                  </a:lnTo>
                  <a:lnTo>
                    <a:pt x="650762" y="264714"/>
                  </a:lnTo>
                  <a:lnTo>
                    <a:pt x="0" y="264714"/>
                  </a:lnTo>
                  <a:lnTo>
                    <a:pt x="0" y="0"/>
                  </a:lnTo>
                  <a:close/>
                </a:path>
              </a:pathLst>
            </a:custGeom>
            <a:ln w="6180">
              <a:solidFill>
                <a:srgbClr val="171C56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object 8"/>
            <p:cNvSpPr/>
            <p:nvPr/>
          </p:nvSpPr>
          <p:spPr>
            <a:xfrm>
              <a:off x="-3239542" y="2446241"/>
              <a:ext cx="855677" cy="524731"/>
            </a:xfrm>
            <a:custGeom>
              <a:avLst/>
              <a:gdLst/>
              <a:ahLst/>
              <a:cxnLst/>
              <a:rect l="l" t="t" r="r" b="b"/>
              <a:pathLst>
                <a:path w="431800" h="264794">
                  <a:moveTo>
                    <a:pt x="0" y="0"/>
                  </a:moveTo>
                  <a:lnTo>
                    <a:pt x="431804" y="0"/>
                  </a:lnTo>
                  <a:lnTo>
                    <a:pt x="431804" y="264745"/>
                  </a:lnTo>
                  <a:lnTo>
                    <a:pt x="0" y="264745"/>
                  </a:lnTo>
                  <a:lnTo>
                    <a:pt x="0" y="0"/>
                  </a:lnTo>
                  <a:close/>
                </a:path>
              </a:pathLst>
            </a:custGeom>
            <a:ln w="6180">
              <a:solidFill>
                <a:srgbClr val="171C56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object 9"/>
            <p:cNvSpPr/>
            <p:nvPr/>
          </p:nvSpPr>
          <p:spPr>
            <a:xfrm>
              <a:off x="-2811736" y="2970875"/>
              <a:ext cx="1258" cy="273062"/>
            </a:xfrm>
            <a:custGeom>
              <a:avLst/>
              <a:gdLst/>
              <a:ahLst/>
              <a:cxnLst/>
              <a:rect l="l" t="t" r="r" b="b"/>
              <a:pathLst>
                <a:path w="635" h="137794">
                  <a:moveTo>
                    <a:pt x="30" y="0"/>
                  </a:moveTo>
                  <a:lnTo>
                    <a:pt x="0" y="137788"/>
                  </a:lnTo>
                </a:path>
              </a:pathLst>
            </a:custGeom>
            <a:ln w="6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object 10"/>
            <p:cNvSpPr/>
            <p:nvPr/>
          </p:nvSpPr>
          <p:spPr>
            <a:xfrm>
              <a:off x="-2836188" y="3170417"/>
              <a:ext cx="49076" cy="86826"/>
            </a:xfrm>
            <a:custGeom>
              <a:avLst/>
              <a:gdLst/>
              <a:ahLst/>
              <a:cxnLst/>
              <a:rect l="l" t="t" r="r" b="b"/>
              <a:pathLst>
                <a:path w="24764" h="43815">
                  <a:moveTo>
                    <a:pt x="24713" y="0"/>
                  </a:moveTo>
                  <a:lnTo>
                    <a:pt x="12344" y="43277"/>
                  </a:lnTo>
                  <a:lnTo>
                    <a:pt x="0" y="0"/>
                  </a:lnTo>
                  <a:lnTo>
                    <a:pt x="12337" y="12375"/>
                  </a:lnTo>
                  <a:lnTo>
                    <a:pt x="247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object 11"/>
            <p:cNvSpPr/>
            <p:nvPr/>
          </p:nvSpPr>
          <p:spPr>
            <a:xfrm>
              <a:off x="-2836188" y="3170417"/>
              <a:ext cx="49076" cy="86826"/>
            </a:xfrm>
            <a:custGeom>
              <a:avLst/>
              <a:gdLst/>
              <a:ahLst/>
              <a:cxnLst/>
              <a:rect l="l" t="t" r="r" b="b"/>
              <a:pathLst>
                <a:path w="24764" h="43815">
                  <a:moveTo>
                    <a:pt x="12337" y="12375"/>
                  </a:moveTo>
                  <a:lnTo>
                    <a:pt x="0" y="0"/>
                  </a:lnTo>
                  <a:lnTo>
                    <a:pt x="12344" y="43277"/>
                  </a:lnTo>
                  <a:lnTo>
                    <a:pt x="24713" y="0"/>
                  </a:lnTo>
                  <a:lnTo>
                    <a:pt x="12337" y="123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object 12"/>
            <p:cNvSpPr/>
            <p:nvPr/>
          </p:nvSpPr>
          <p:spPr>
            <a:xfrm>
              <a:off x="-4504081" y="3086103"/>
              <a:ext cx="1687446" cy="173652"/>
            </a:xfrm>
            <a:custGeom>
              <a:avLst/>
              <a:gdLst/>
              <a:ahLst/>
              <a:cxnLst/>
              <a:rect l="l" t="t" r="r" b="b"/>
              <a:pathLst>
                <a:path w="851535" h="87630">
                  <a:moveTo>
                    <a:pt x="0" y="87604"/>
                  </a:moveTo>
                  <a:lnTo>
                    <a:pt x="0" y="0"/>
                  </a:lnTo>
                  <a:lnTo>
                    <a:pt x="851264" y="0"/>
                  </a:lnTo>
                </a:path>
              </a:pathLst>
            </a:custGeom>
            <a:ln w="6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4" name="object 13"/>
            <p:cNvSpPr/>
            <p:nvPr/>
          </p:nvSpPr>
          <p:spPr>
            <a:xfrm>
              <a:off x="-4528590" y="3186207"/>
              <a:ext cx="49076" cy="86826"/>
            </a:xfrm>
            <a:custGeom>
              <a:avLst/>
              <a:gdLst/>
              <a:ahLst/>
              <a:cxnLst/>
              <a:rect l="l" t="t" r="r" b="b"/>
              <a:pathLst>
                <a:path w="24765" h="43815">
                  <a:moveTo>
                    <a:pt x="24713" y="0"/>
                  </a:moveTo>
                  <a:lnTo>
                    <a:pt x="12368" y="43277"/>
                  </a:lnTo>
                  <a:lnTo>
                    <a:pt x="0" y="0"/>
                  </a:lnTo>
                  <a:lnTo>
                    <a:pt x="12368" y="12375"/>
                  </a:lnTo>
                  <a:lnTo>
                    <a:pt x="247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5" name="object 14"/>
            <p:cNvSpPr/>
            <p:nvPr/>
          </p:nvSpPr>
          <p:spPr>
            <a:xfrm>
              <a:off x="-4528590" y="3186207"/>
              <a:ext cx="49076" cy="86826"/>
            </a:xfrm>
            <a:custGeom>
              <a:avLst/>
              <a:gdLst/>
              <a:ahLst/>
              <a:cxnLst/>
              <a:rect l="l" t="t" r="r" b="b"/>
              <a:pathLst>
                <a:path w="24765" h="43815">
                  <a:moveTo>
                    <a:pt x="12368" y="12375"/>
                  </a:moveTo>
                  <a:lnTo>
                    <a:pt x="0" y="0"/>
                  </a:lnTo>
                  <a:lnTo>
                    <a:pt x="12368" y="43277"/>
                  </a:lnTo>
                  <a:lnTo>
                    <a:pt x="24713" y="0"/>
                  </a:lnTo>
                  <a:lnTo>
                    <a:pt x="12368" y="123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6" name="object 15"/>
            <p:cNvSpPr/>
            <p:nvPr/>
          </p:nvSpPr>
          <p:spPr>
            <a:xfrm>
              <a:off x="-2811736" y="3082934"/>
              <a:ext cx="1692479" cy="183719"/>
            </a:xfrm>
            <a:custGeom>
              <a:avLst/>
              <a:gdLst/>
              <a:ahLst/>
              <a:cxnLst/>
              <a:rect l="l" t="t" r="r" b="b"/>
              <a:pathLst>
                <a:path w="854075" h="92709">
                  <a:moveTo>
                    <a:pt x="854068" y="92309"/>
                  </a:moveTo>
                  <a:lnTo>
                    <a:pt x="854068" y="0"/>
                  </a:lnTo>
                  <a:lnTo>
                    <a:pt x="0" y="1599"/>
                  </a:lnTo>
                </a:path>
              </a:pathLst>
            </a:custGeom>
            <a:ln w="6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7" name="object 16"/>
            <p:cNvSpPr/>
            <p:nvPr/>
          </p:nvSpPr>
          <p:spPr>
            <a:xfrm>
              <a:off x="-1143794" y="3192374"/>
              <a:ext cx="49076" cy="86826"/>
            </a:xfrm>
            <a:custGeom>
              <a:avLst/>
              <a:gdLst/>
              <a:ahLst/>
              <a:cxnLst/>
              <a:rect l="l" t="t" r="r" b="b"/>
              <a:pathLst>
                <a:path w="24764" h="43815">
                  <a:moveTo>
                    <a:pt x="24720" y="0"/>
                  </a:moveTo>
                  <a:lnTo>
                    <a:pt x="12375" y="43238"/>
                  </a:lnTo>
                  <a:lnTo>
                    <a:pt x="0" y="0"/>
                  </a:lnTo>
                  <a:lnTo>
                    <a:pt x="12375" y="12337"/>
                  </a:lnTo>
                  <a:lnTo>
                    <a:pt x="247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8" name="object 17"/>
            <p:cNvSpPr/>
            <p:nvPr/>
          </p:nvSpPr>
          <p:spPr>
            <a:xfrm>
              <a:off x="-1143794" y="3192374"/>
              <a:ext cx="49076" cy="86826"/>
            </a:xfrm>
            <a:custGeom>
              <a:avLst/>
              <a:gdLst/>
              <a:ahLst/>
              <a:cxnLst/>
              <a:rect l="l" t="t" r="r" b="b"/>
              <a:pathLst>
                <a:path w="24764" h="43815">
                  <a:moveTo>
                    <a:pt x="12375" y="12337"/>
                  </a:moveTo>
                  <a:lnTo>
                    <a:pt x="0" y="0"/>
                  </a:lnTo>
                  <a:lnTo>
                    <a:pt x="12375" y="43238"/>
                  </a:lnTo>
                  <a:lnTo>
                    <a:pt x="24720" y="0"/>
                  </a:lnTo>
                  <a:lnTo>
                    <a:pt x="12375" y="123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9" name="object 18"/>
            <p:cNvSpPr/>
            <p:nvPr/>
          </p:nvSpPr>
          <p:spPr>
            <a:xfrm>
              <a:off x="-3924366" y="3692714"/>
              <a:ext cx="446714" cy="2517"/>
            </a:xfrm>
            <a:custGeom>
              <a:avLst/>
              <a:gdLst/>
              <a:ahLst/>
              <a:cxnLst/>
              <a:rect l="l" t="t" r="r" b="b"/>
              <a:pathLst>
                <a:path w="225425" h="1269">
                  <a:moveTo>
                    <a:pt x="0" y="965"/>
                  </a:moveTo>
                  <a:lnTo>
                    <a:pt x="225145" y="0"/>
                  </a:lnTo>
                </a:path>
              </a:pathLst>
            </a:custGeom>
            <a:ln w="6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0" name="object 19"/>
            <p:cNvSpPr/>
            <p:nvPr/>
          </p:nvSpPr>
          <p:spPr>
            <a:xfrm>
              <a:off x="-3551705" y="3668206"/>
              <a:ext cx="86826" cy="49076"/>
            </a:xfrm>
            <a:custGeom>
              <a:avLst/>
              <a:gdLst/>
              <a:ahLst/>
              <a:cxnLst/>
              <a:rect l="l" t="t" r="r" b="b"/>
              <a:pathLst>
                <a:path w="43814" h="24765">
                  <a:moveTo>
                    <a:pt x="0" y="0"/>
                  </a:moveTo>
                  <a:lnTo>
                    <a:pt x="43277" y="12368"/>
                  </a:lnTo>
                  <a:lnTo>
                    <a:pt x="0" y="24713"/>
                  </a:lnTo>
                  <a:lnTo>
                    <a:pt x="12375" y="12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1" name="object 20"/>
            <p:cNvSpPr/>
            <p:nvPr/>
          </p:nvSpPr>
          <p:spPr>
            <a:xfrm>
              <a:off x="-3551705" y="3668206"/>
              <a:ext cx="86826" cy="49076"/>
            </a:xfrm>
            <a:custGeom>
              <a:avLst/>
              <a:gdLst/>
              <a:ahLst/>
              <a:cxnLst/>
              <a:rect l="l" t="t" r="r" b="b"/>
              <a:pathLst>
                <a:path w="43814" h="24765">
                  <a:moveTo>
                    <a:pt x="12375" y="12368"/>
                  </a:moveTo>
                  <a:lnTo>
                    <a:pt x="0" y="24713"/>
                  </a:lnTo>
                  <a:lnTo>
                    <a:pt x="43277" y="12368"/>
                  </a:lnTo>
                  <a:lnTo>
                    <a:pt x="0" y="0"/>
                  </a:lnTo>
                  <a:lnTo>
                    <a:pt x="12375" y="123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2" name="object 21"/>
            <p:cNvSpPr/>
            <p:nvPr/>
          </p:nvSpPr>
          <p:spPr>
            <a:xfrm>
              <a:off x="-2167680" y="3691765"/>
              <a:ext cx="446714" cy="2517"/>
            </a:xfrm>
            <a:custGeom>
              <a:avLst/>
              <a:gdLst/>
              <a:ahLst/>
              <a:cxnLst/>
              <a:rect l="l" t="t" r="r" b="b"/>
              <a:pathLst>
                <a:path w="225425" h="1269">
                  <a:moveTo>
                    <a:pt x="0" y="0"/>
                  </a:moveTo>
                  <a:lnTo>
                    <a:pt x="225176" y="965"/>
                  </a:lnTo>
                </a:path>
              </a:pathLst>
            </a:custGeom>
            <a:ln w="6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3" name="object 22"/>
            <p:cNvSpPr/>
            <p:nvPr/>
          </p:nvSpPr>
          <p:spPr>
            <a:xfrm>
              <a:off x="-1794955" y="3669155"/>
              <a:ext cx="86826" cy="49076"/>
            </a:xfrm>
            <a:custGeom>
              <a:avLst/>
              <a:gdLst/>
              <a:ahLst/>
              <a:cxnLst/>
              <a:rect l="l" t="t" r="r" b="b"/>
              <a:pathLst>
                <a:path w="43814" h="24765">
                  <a:moveTo>
                    <a:pt x="0" y="0"/>
                  </a:moveTo>
                  <a:lnTo>
                    <a:pt x="43277" y="12375"/>
                  </a:lnTo>
                  <a:lnTo>
                    <a:pt x="0" y="24713"/>
                  </a:lnTo>
                  <a:lnTo>
                    <a:pt x="12375" y="12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4" name="object 23"/>
            <p:cNvSpPr/>
            <p:nvPr/>
          </p:nvSpPr>
          <p:spPr>
            <a:xfrm>
              <a:off x="-1794955" y="3669155"/>
              <a:ext cx="86826" cy="49076"/>
            </a:xfrm>
            <a:custGeom>
              <a:avLst/>
              <a:gdLst/>
              <a:ahLst/>
              <a:cxnLst/>
              <a:rect l="l" t="t" r="r" b="b"/>
              <a:pathLst>
                <a:path w="43814" h="24765">
                  <a:moveTo>
                    <a:pt x="12375" y="12375"/>
                  </a:moveTo>
                  <a:lnTo>
                    <a:pt x="0" y="24713"/>
                  </a:lnTo>
                  <a:lnTo>
                    <a:pt x="43277" y="12375"/>
                  </a:lnTo>
                  <a:lnTo>
                    <a:pt x="0" y="0"/>
                  </a:lnTo>
                  <a:lnTo>
                    <a:pt x="12375" y="123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5" name="object 24"/>
            <p:cNvSpPr/>
            <p:nvPr/>
          </p:nvSpPr>
          <p:spPr>
            <a:xfrm>
              <a:off x="-2152080" y="3693679"/>
              <a:ext cx="1863614" cy="1077146"/>
            </a:xfrm>
            <a:custGeom>
              <a:avLst/>
              <a:gdLst/>
              <a:ahLst/>
              <a:cxnLst/>
              <a:rect l="l" t="t" r="r" b="b"/>
              <a:pathLst>
                <a:path w="940435" h="543560">
                  <a:moveTo>
                    <a:pt x="816801" y="0"/>
                  </a:moveTo>
                  <a:lnTo>
                    <a:pt x="940043" y="0"/>
                  </a:lnTo>
                  <a:lnTo>
                    <a:pt x="940043" y="543241"/>
                  </a:lnTo>
                  <a:lnTo>
                    <a:pt x="0" y="543241"/>
                  </a:lnTo>
                </a:path>
              </a:pathLst>
            </a:custGeom>
            <a:ln w="6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6" name="object 25"/>
            <p:cNvSpPr/>
            <p:nvPr/>
          </p:nvSpPr>
          <p:spPr>
            <a:xfrm>
              <a:off x="-2164329" y="4745683"/>
              <a:ext cx="86826" cy="49076"/>
            </a:xfrm>
            <a:custGeom>
              <a:avLst/>
              <a:gdLst/>
              <a:ahLst/>
              <a:cxnLst/>
              <a:rect l="l" t="t" r="r" b="b"/>
              <a:pathLst>
                <a:path w="43814" h="24764">
                  <a:moveTo>
                    <a:pt x="43269" y="24713"/>
                  </a:moveTo>
                  <a:lnTo>
                    <a:pt x="0" y="12368"/>
                  </a:lnTo>
                  <a:lnTo>
                    <a:pt x="43269" y="0"/>
                  </a:lnTo>
                  <a:lnTo>
                    <a:pt x="30901" y="12368"/>
                  </a:lnTo>
                  <a:lnTo>
                    <a:pt x="43269" y="24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7" name="object 26"/>
            <p:cNvSpPr/>
            <p:nvPr/>
          </p:nvSpPr>
          <p:spPr>
            <a:xfrm>
              <a:off x="-2164329" y="4745683"/>
              <a:ext cx="86826" cy="49076"/>
            </a:xfrm>
            <a:custGeom>
              <a:avLst/>
              <a:gdLst/>
              <a:ahLst/>
              <a:cxnLst/>
              <a:rect l="l" t="t" r="r" b="b"/>
              <a:pathLst>
                <a:path w="43814" h="24764">
                  <a:moveTo>
                    <a:pt x="30901" y="12368"/>
                  </a:moveTo>
                  <a:lnTo>
                    <a:pt x="43269" y="0"/>
                  </a:lnTo>
                  <a:lnTo>
                    <a:pt x="0" y="12368"/>
                  </a:lnTo>
                  <a:lnTo>
                    <a:pt x="43269" y="24713"/>
                  </a:lnTo>
                  <a:lnTo>
                    <a:pt x="30901" y="123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8" name="object 27"/>
            <p:cNvSpPr/>
            <p:nvPr/>
          </p:nvSpPr>
          <p:spPr>
            <a:xfrm>
              <a:off x="-5342347" y="3692715"/>
              <a:ext cx="1886265" cy="1083438"/>
            </a:xfrm>
            <a:custGeom>
              <a:avLst/>
              <a:gdLst/>
              <a:ahLst/>
              <a:cxnLst/>
              <a:rect l="l" t="t" r="r" b="b"/>
              <a:pathLst>
                <a:path w="951864" h="546735">
                  <a:moveTo>
                    <a:pt x="951863" y="546471"/>
                  </a:moveTo>
                  <a:lnTo>
                    <a:pt x="0" y="546471"/>
                  </a:lnTo>
                  <a:lnTo>
                    <a:pt x="0" y="0"/>
                  </a:lnTo>
                  <a:lnTo>
                    <a:pt x="112588" y="0"/>
                  </a:lnTo>
                </a:path>
              </a:pathLst>
            </a:custGeom>
            <a:ln w="6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9" name="object 28"/>
            <p:cNvSpPr/>
            <p:nvPr/>
          </p:nvSpPr>
          <p:spPr>
            <a:xfrm>
              <a:off x="-5192732" y="3668206"/>
              <a:ext cx="86826" cy="49076"/>
            </a:xfrm>
            <a:custGeom>
              <a:avLst/>
              <a:gdLst/>
              <a:ahLst/>
              <a:cxnLst/>
              <a:rect l="l" t="t" r="r" b="b"/>
              <a:pathLst>
                <a:path w="43815" h="24765">
                  <a:moveTo>
                    <a:pt x="0" y="0"/>
                  </a:moveTo>
                  <a:lnTo>
                    <a:pt x="43277" y="12368"/>
                  </a:lnTo>
                  <a:lnTo>
                    <a:pt x="0" y="24713"/>
                  </a:lnTo>
                  <a:lnTo>
                    <a:pt x="12375" y="12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0" name="object 29"/>
            <p:cNvSpPr/>
            <p:nvPr/>
          </p:nvSpPr>
          <p:spPr>
            <a:xfrm>
              <a:off x="-5192732" y="3668206"/>
              <a:ext cx="86826" cy="49076"/>
            </a:xfrm>
            <a:custGeom>
              <a:avLst/>
              <a:gdLst/>
              <a:ahLst/>
              <a:cxnLst/>
              <a:rect l="l" t="t" r="r" b="b"/>
              <a:pathLst>
                <a:path w="43815" h="24765">
                  <a:moveTo>
                    <a:pt x="12375" y="12368"/>
                  </a:moveTo>
                  <a:lnTo>
                    <a:pt x="0" y="24713"/>
                  </a:lnTo>
                  <a:lnTo>
                    <a:pt x="43277" y="12368"/>
                  </a:lnTo>
                  <a:lnTo>
                    <a:pt x="0" y="0"/>
                  </a:lnTo>
                  <a:lnTo>
                    <a:pt x="12375" y="123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1" name="object 30"/>
            <p:cNvSpPr/>
            <p:nvPr/>
          </p:nvSpPr>
          <p:spPr>
            <a:xfrm>
              <a:off x="-5523908" y="2305002"/>
              <a:ext cx="5381957" cy="1996997"/>
            </a:xfrm>
            <a:custGeom>
              <a:avLst/>
              <a:gdLst/>
              <a:ahLst/>
              <a:cxnLst/>
              <a:rect l="l" t="t" r="r" b="b"/>
              <a:pathLst>
                <a:path w="2715895" h="1007744">
                  <a:moveTo>
                    <a:pt x="0" y="0"/>
                  </a:moveTo>
                  <a:lnTo>
                    <a:pt x="2715406" y="0"/>
                  </a:lnTo>
                  <a:lnTo>
                    <a:pt x="2715406" y="1007338"/>
                  </a:lnTo>
                  <a:lnTo>
                    <a:pt x="0" y="1007338"/>
                  </a:lnTo>
                  <a:lnTo>
                    <a:pt x="0" y="0"/>
                  </a:lnTo>
                  <a:close/>
                </a:path>
              </a:pathLst>
            </a:custGeom>
            <a:ln w="6180">
              <a:solidFill>
                <a:srgbClr val="171C5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2" name="object 31"/>
            <p:cNvSpPr/>
            <p:nvPr/>
          </p:nvSpPr>
          <p:spPr>
            <a:xfrm>
              <a:off x="-3850841" y="3532447"/>
              <a:ext cx="66692" cy="94376"/>
            </a:xfrm>
            <a:custGeom>
              <a:avLst/>
              <a:gdLst/>
              <a:ahLst/>
              <a:cxnLst/>
              <a:rect l="l" t="t" r="r" b="b"/>
              <a:pathLst>
                <a:path w="33655" h="47625">
                  <a:moveTo>
                    <a:pt x="6351" y="36787"/>
                  </a:moveTo>
                  <a:lnTo>
                    <a:pt x="4026" y="36787"/>
                  </a:lnTo>
                  <a:lnTo>
                    <a:pt x="1523" y="37660"/>
                  </a:lnTo>
                  <a:lnTo>
                    <a:pt x="1523" y="44999"/>
                  </a:lnTo>
                  <a:lnTo>
                    <a:pt x="4690" y="47587"/>
                  </a:lnTo>
                  <a:lnTo>
                    <a:pt x="16278" y="47587"/>
                  </a:lnTo>
                  <a:lnTo>
                    <a:pt x="17871" y="46143"/>
                  </a:lnTo>
                  <a:lnTo>
                    <a:pt x="7981" y="46143"/>
                  </a:lnTo>
                  <a:lnTo>
                    <a:pt x="4420" y="45965"/>
                  </a:lnTo>
                  <a:lnTo>
                    <a:pt x="3330" y="42581"/>
                  </a:lnTo>
                  <a:lnTo>
                    <a:pt x="6303" y="42581"/>
                  </a:lnTo>
                  <a:lnTo>
                    <a:pt x="7727" y="40828"/>
                  </a:lnTo>
                  <a:lnTo>
                    <a:pt x="7796" y="37359"/>
                  </a:lnTo>
                  <a:lnTo>
                    <a:pt x="6351" y="36787"/>
                  </a:lnTo>
                  <a:close/>
                </a:path>
                <a:path w="33655" h="47625">
                  <a:moveTo>
                    <a:pt x="26446" y="29850"/>
                  </a:moveTo>
                  <a:lnTo>
                    <a:pt x="21678" y="29850"/>
                  </a:lnTo>
                  <a:lnTo>
                    <a:pt x="20712" y="34284"/>
                  </a:lnTo>
                  <a:lnTo>
                    <a:pt x="19955" y="37181"/>
                  </a:lnTo>
                  <a:lnTo>
                    <a:pt x="17336" y="40828"/>
                  </a:lnTo>
                  <a:lnTo>
                    <a:pt x="15405" y="43640"/>
                  </a:lnTo>
                  <a:lnTo>
                    <a:pt x="12500" y="46143"/>
                  </a:lnTo>
                  <a:lnTo>
                    <a:pt x="17871" y="46143"/>
                  </a:lnTo>
                  <a:lnTo>
                    <a:pt x="23733" y="40828"/>
                  </a:lnTo>
                  <a:lnTo>
                    <a:pt x="26446" y="29850"/>
                  </a:lnTo>
                  <a:close/>
                </a:path>
                <a:path w="33655" h="47625">
                  <a:moveTo>
                    <a:pt x="6303" y="42581"/>
                  </a:moveTo>
                  <a:lnTo>
                    <a:pt x="3330" y="42581"/>
                  </a:lnTo>
                  <a:lnTo>
                    <a:pt x="3539" y="42674"/>
                  </a:lnTo>
                  <a:lnTo>
                    <a:pt x="6227" y="42674"/>
                  </a:lnTo>
                  <a:close/>
                </a:path>
                <a:path w="33655" h="47625">
                  <a:moveTo>
                    <a:pt x="14248" y="1452"/>
                  </a:moveTo>
                  <a:lnTo>
                    <a:pt x="11179" y="1452"/>
                  </a:lnTo>
                  <a:lnTo>
                    <a:pt x="11179" y="5793"/>
                  </a:lnTo>
                  <a:lnTo>
                    <a:pt x="10391" y="7910"/>
                  </a:lnTo>
                  <a:lnTo>
                    <a:pt x="9248" y="10714"/>
                  </a:lnTo>
                  <a:lnTo>
                    <a:pt x="5656" y="20464"/>
                  </a:lnTo>
                  <a:lnTo>
                    <a:pt x="5656" y="31658"/>
                  </a:lnTo>
                  <a:lnTo>
                    <a:pt x="10693" y="33319"/>
                  </a:lnTo>
                  <a:lnTo>
                    <a:pt x="16487" y="33319"/>
                  </a:lnTo>
                  <a:lnTo>
                    <a:pt x="19175" y="32623"/>
                  </a:lnTo>
                  <a:lnTo>
                    <a:pt x="19935" y="31781"/>
                  </a:lnTo>
                  <a:lnTo>
                    <a:pt x="10391" y="31781"/>
                  </a:lnTo>
                  <a:lnTo>
                    <a:pt x="9997" y="27702"/>
                  </a:lnTo>
                  <a:lnTo>
                    <a:pt x="9997" y="21514"/>
                  </a:lnTo>
                  <a:lnTo>
                    <a:pt x="12021" y="15844"/>
                  </a:lnTo>
                  <a:lnTo>
                    <a:pt x="14076" y="10537"/>
                  </a:lnTo>
                  <a:lnTo>
                    <a:pt x="14826" y="8389"/>
                  </a:lnTo>
                  <a:lnTo>
                    <a:pt x="15312" y="7339"/>
                  </a:lnTo>
                  <a:lnTo>
                    <a:pt x="15312" y="2812"/>
                  </a:lnTo>
                  <a:lnTo>
                    <a:pt x="14248" y="1452"/>
                  </a:lnTo>
                  <a:close/>
                </a:path>
                <a:path w="33655" h="47625">
                  <a:moveTo>
                    <a:pt x="32300" y="664"/>
                  </a:moveTo>
                  <a:lnTo>
                    <a:pt x="30578" y="664"/>
                  </a:lnTo>
                  <a:lnTo>
                    <a:pt x="29040" y="965"/>
                  </a:lnTo>
                  <a:lnTo>
                    <a:pt x="28283" y="3777"/>
                  </a:lnTo>
                  <a:lnTo>
                    <a:pt x="22945" y="24898"/>
                  </a:lnTo>
                  <a:lnTo>
                    <a:pt x="22644" y="26258"/>
                  </a:lnTo>
                  <a:lnTo>
                    <a:pt x="22644" y="26466"/>
                  </a:lnTo>
                  <a:lnTo>
                    <a:pt x="21979" y="27223"/>
                  </a:lnTo>
                  <a:lnTo>
                    <a:pt x="20535" y="29240"/>
                  </a:lnTo>
                  <a:lnTo>
                    <a:pt x="18117" y="31781"/>
                  </a:lnTo>
                  <a:lnTo>
                    <a:pt x="19935" y="31781"/>
                  </a:lnTo>
                  <a:lnTo>
                    <a:pt x="21678" y="29850"/>
                  </a:lnTo>
                  <a:lnTo>
                    <a:pt x="26446" y="29850"/>
                  </a:lnTo>
                  <a:lnTo>
                    <a:pt x="32996" y="3777"/>
                  </a:lnTo>
                  <a:lnTo>
                    <a:pt x="33088" y="3476"/>
                  </a:lnTo>
                  <a:lnTo>
                    <a:pt x="33201" y="3167"/>
                  </a:lnTo>
                  <a:lnTo>
                    <a:pt x="33266" y="1452"/>
                  </a:lnTo>
                  <a:lnTo>
                    <a:pt x="32300" y="664"/>
                  </a:lnTo>
                  <a:close/>
                </a:path>
                <a:path w="33655" h="47625">
                  <a:moveTo>
                    <a:pt x="13111" y="0"/>
                  </a:moveTo>
                  <a:lnTo>
                    <a:pt x="2666" y="0"/>
                  </a:lnTo>
                  <a:lnTo>
                    <a:pt x="0" y="10537"/>
                  </a:lnTo>
                  <a:lnTo>
                    <a:pt x="25" y="11680"/>
                  </a:lnTo>
                  <a:lnTo>
                    <a:pt x="256" y="11981"/>
                  </a:lnTo>
                  <a:lnTo>
                    <a:pt x="1399" y="11981"/>
                  </a:lnTo>
                  <a:lnTo>
                    <a:pt x="1523" y="11680"/>
                  </a:lnTo>
                  <a:lnTo>
                    <a:pt x="1817" y="10537"/>
                  </a:lnTo>
                  <a:lnTo>
                    <a:pt x="3539" y="4442"/>
                  </a:lnTo>
                  <a:lnTo>
                    <a:pt x="6351" y="1452"/>
                  </a:lnTo>
                  <a:lnTo>
                    <a:pt x="14248" y="1452"/>
                  </a:lnTo>
                  <a:lnTo>
                    <a:pt x="131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3" name="object 32"/>
            <p:cNvSpPr/>
            <p:nvPr/>
          </p:nvSpPr>
          <p:spPr>
            <a:xfrm>
              <a:off x="-3765430" y="3487057"/>
              <a:ext cx="33975" cy="147227"/>
            </a:xfrm>
            <a:custGeom>
              <a:avLst/>
              <a:gdLst/>
              <a:ahLst/>
              <a:cxnLst/>
              <a:rect l="l" t="t" r="r" b="b"/>
              <a:pathLst>
                <a:path w="17144" h="74294">
                  <a:moveTo>
                    <a:pt x="16416" y="0"/>
                  </a:moveTo>
                  <a:lnTo>
                    <a:pt x="15149" y="0"/>
                  </a:lnTo>
                  <a:lnTo>
                    <a:pt x="9084" y="5314"/>
                  </a:lnTo>
                  <a:lnTo>
                    <a:pt x="1753" y="20101"/>
                  </a:lnTo>
                  <a:lnTo>
                    <a:pt x="0" y="27919"/>
                  </a:lnTo>
                  <a:lnTo>
                    <a:pt x="0" y="43671"/>
                  </a:lnTo>
                  <a:lnTo>
                    <a:pt x="1058" y="52454"/>
                  </a:lnTo>
                  <a:lnTo>
                    <a:pt x="4828" y="60264"/>
                  </a:lnTo>
                  <a:lnTo>
                    <a:pt x="9270" y="69172"/>
                  </a:lnTo>
                  <a:lnTo>
                    <a:pt x="15272" y="74000"/>
                  </a:lnTo>
                  <a:lnTo>
                    <a:pt x="16416" y="74000"/>
                  </a:lnTo>
                  <a:lnTo>
                    <a:pt x="16810" y="73784"/>
                  </a:lnTo>
                  <a:lnTo>
                    <a:pt x="16810" y="73034"/>
                  </a:lnTo>
                  <a:lnTo>
                    <a:pt x="15543" y="71767"/>
                  </a:lnTo>
                  <a:lnTo>
                    <a:pt x="9025" y="62384"/>
                  </a:lnTo>
                  <a:lnTo>
                    <a:pt x="5094" y="50026"/>
                  </a:lnTo>
                  <a:lnTo>
                    <a:pt x="5124" y="31958"/>
                  </a:lnTo>
                  <a:lnTo>
                    <a:pt x="6979" y="18554"/>
                  </a:lnTo>
                  <a:lnTo>
                    <a:pt x="10712" y="8709"/>
                  </a:lnTo>
                  <a:lnTo>
                    <a:pt x="16810" y="965"/>
                  </a:lnTo>
                  <a:lnTo>
                    <a:pt x="16810" y="216"/>
                  </a:lnTo>
                  <a:lnTo>
                    <a:pt x="164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4" name="object 33"/>
            <p:cNvSpPr/>
            <p:nvPr/>
          </p:nvSpPr>
          <p:spPr>
            <a:xfrm>
              <a:off x="-3720759" y="3505488"/>
              <a:ext cx="44042" cy="93118"/>
            </a:xfrm>
            <a:custGeom>
              <a:avLst/>
              <a:gdLst/>
              <a:ahLst/>
              <a:cxnLst/>
              <a:rect l="l" t="t" r="r" b="b"/>
              <a:pathLst>
                <a:path w="22225" h="46990">
                  <a:moveTo>
                    <a:pt x="13217" y="16416"/>
                  </a:moveTo>
                  <a:lnTo>
                    <a:pt x="8482" y="16416"/>
                  </a:lnTo>
                  <a:lnTo>
                    <a:pt x="3522" y="36084"/>
                  </a:lnTo>
                  <a:lnTo>
                    <a:pt x="2812" y="39290"/>
                  </a:lnTo>
                  <a:lnTo>
                    <a:pt x="2812" y="43725"/>
                  </a:lnTo>
                  <a:lnTo>
                    <a:pt x="5222" y="46923"/>
                  </a:lnTo>
                  <a:lnTo>
                    <a:pt x="16810" y="46923"/>
                  </a:lnTo>
                  <a:lnTo>
                    <a:pt x="17384" y="45386"/>
                  </a:lnTo>
                  <a:lnTo>
                    <a:pt x="7339" y="45386"/>
                  </a:lnTo>
                  <a:lnTo>
                    <a:pt x="7255" y="43725"/>
                  </a:lnTo>
                  <a:lnTo>
                    <a:pt x="7283" y="40256"/>
                  </a:lnTo>
                  <a:lnTo>
                    <a:pt x="7423" y="39592"/>
                  </a:lnTo>
                  <a:lnTo>
                    <a:pt x="13217" y="16416"/>
                  </a:lnTo>
                  <a:close/>
                </a:path>
                <a:path w="22225" h="46990">
                  <a:moveTo>
                    <a:pt x="20464" y="34941"/>
                  </a:moveTo>
                  <a:lnTo>
                    <a:pt x="19591" y="34941"/>
                  </a:lnTo>
                  <a:lnTo>
                    <a:pt x="19498" y="35242"/>
                  </a:lnTo>
                  <a:lnTo>
                    <a:pt x="19313" y="35335"/>
                  </a:lnTo>
                  <a:lnTo>
                    <a:pt x="18834" y="36571"/>
                  </a:lnTo>
                  <a:lnTo>
                    <a:pt x="17296" y="40256"/>
                  </a:lnTo>
                  <a:lnTo>
                    <a:pt x="13913" y="45386"/>
                  </a:lnTo>
                  <a:lnTo>
                    <a:pt x="17384" y="45386"/>
                  </a:lnTo>
                  <a:lnTo>
                    <a:pt x="20858" y="36084"/>
                  </a:lnTo>
                  <a:lnTo>
                    <a:pt x="20858" y="35119"/>
                  </a:lnTo>
                  <a:lnTo>
                    <a:pt x="20464" y="34941"/>
                  </a:lnTo>
                  <a:close/>
                </a:path>
                <a:path w="22225" h="46990">
                  <a:moveTo>
                    <a:pt x="22125" y="14268"/>
                  </a:moveTo>
                  <a:lnTo>
                    <a:pt x="0" y="14268"/>
                  </a:lnTo>
                  <a:lnTo>
                    <a:pt x="0" y="16416"/>
                  </a:lnTo>
                  <a:lnTo>
                    <a:pt x="22125" y="16416"/>
                  </a:lnTo>
                  <a:lnTo>
                    <a:pt x="22125" y="14268"/>
                  </a:lnTo>
                  <a:close/>
                </a:path>
                <a:path w="22225" h="46990">
                  <a:moveTo>
                    <a:pt x="15844" y="0"/>
                  </a:moveTo>
                  <a:lnTo>
                    <a:pt x="14183" y="0"/>
                  </a:lnTo>
                  <a:lnTo>
                    <a:pt x="12553" y="177"/>
                  </a:lnTo>
                  <a:lnTo>
                    <a:pt x="11981" y="2595"/>
                  </a:lnTo>
                  <a:lnTo>
                    <a:pt x="9084" y="14268"/>
                  </a:lnTo>
                  <a:lnTo>
                    <a:pt x="13704" y="14268"/>
                  </a:lnTo>
                  <a:lnTo>
                    <a:pt x="16416" y="3561"/>
                  </a:lnTo>
                  <a:lnTo>
                    <a:pt x="16669" y="2595"/>
                  </a:lnTo>
                  <a:lnTo>
                    <a:pt x="16694" y="664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5" name="object 34"/>
            <p:cNvSpPr/>
            <p:nvPr/>
          </p:nvSpPr>
          <p:spPr>
            <a:xfrm>
              <a:off x="-3666688" y="3551170"/>
              <a:ext cx="46559" cy="69209"/>
            </a:xfrm>
            <a:custGeom>
              <a:avLst/>
              <a:gdLst/>
              <a:ahLst/>
              <a:cxnLst/>
              <a:rect l="l" t="t" r="r" b="b"/>
              <a:pathLst>
                <a:path w="23494" h="34925">
                  <a:moveTo>
                    <a:pt x="11587" y="0"/>
                  </a:moveTo>
                  <a:lnTo>
                    <a:pt x="10799" y="0"/>
                  </a:lnTo>
                  <a:lnTo>
                    <a:pt x="9262" y="177"/>
                  </a:lnTo>
                  <a:lnTo>
                    <a:pt x="4248" y="571"/>
                  </a:lnTo>
                  <a:lnTo>
                    <a:pt x="3769" y="571"/>
                  </a:lnTo>
                  <a:lnTo>
                    <a:pt x="3769" y="2201"/>
                  </a:lnTo>
                  <a:lnTo>
                    <a:pt x="7423" y="2201"/>
                  </a:lnTo>
                  <a:lnTo>
                    <a:pt x="7423" y="3167"/>
                  </a:lnTo>
                  <a:lnTo>
                    <a:pt x="7238" y="4040"/>
                  </a:lnTo>
                  <a:lnTo>
                    <a:pt x="67" y="32531"/>
                  </a:lnTo>
                  <a:lnTo>
                    <a:pt x="0" y="33975"/>
                  </a:lnTo>
                  <a:lnTo>
                    <a:pt x="664" y="34640"/>
                  </a:lnTo>
                  <a:lnTo>
                    <a:pt x="3283" y="34640"/>
                  </a:lnTo>
                  <a:lnTo>
                    <a:pt x="3646" y="33102"/>
                  </a:lnTo>
                  <a:lnTo>
                    <a:pt x="3832" y="32531"/>
                  </a:lnTo>
                  <a:lnTo>
                    <a:pt x="4341" y="30298"/>
                  </a:lnTo>
                  <a:lnTo>
                    <a:pt x="5701" y="25107"/>
                  </a:lnTo>
                  <a:lnTo>
                    <a:pt x="6180" y="23052"/>
                  </a:lnTo>
                  <a:lnTo>
                    <a:pt x="15929" y="23052"/>
                  </a:lnTo>
                  <a:lnTo>
                    <a:pt x="10892" y="22086"/>
                  </a:lnTo>
                  <a:lnTo>
                    <a:pt x="8389" y="21723"/>
                  </a:lnTo>
                  <a:lnTo>
                    <a:pt x="9414" y="21120"/>
                  </a:lnTo>
                  <a:lnTo>
                    <a:pt x="6666" y="21120"/>
                  </a:lnTo>
                  <a:lnTo>
                    <a:pt x="11587" y="1444"/>
                  </a:lnTo>
                  <a:lnTo>
                    <a:pt x="11765" y="757"/>
                  </a:lnTo>
                  <a:lnTo>
                    <a:pt x="11765" y="478"/>
                  </a:lnTo>
                  <a:lnTo>
                    <a:pt x="11587" y="0"/>
                  </a:lnTo>
                  <a:close/>
                </a:path>
                <a:path w="23494" h="34925">
                  <a:moveTo>
                    <a:pt x="15929" y="23052"/>
                  </a:moveTo>
                  <a:lnTo>
                    <a:pt x="6180" y="23052"/>
                  </a:lnTo>
                  <a:lnTo>
                    <a:pt x="8868" y="23353"/>
                  </a:lnTo>
                  <a:lnTo>
                    <a:pt x="12252" y="24234"/>
                  </a:lnTo>
                  <a:lnTo>
                    <a:pt x="12234" y="27702"/>
                  </a:lnTo>
                  <a:lnTo>
                    <a:pt x="12159" y="28096"/>
                  </a:lnTo>
                  <a:lnTo>
                    <a:pt x="11974" y="28668"/>
                  </a:lnTo>
                  <a:lnTo>
                    <a:pt x="11858" y="29448"/>
                  </a:lnTo>
                  <a:lnTo>
                    <a:pt x="11858" y="32531"/>
                  </a:lnTo>
                  <a:lnTo>
                    <a:pt x="13998" y="34640"/>
                  </a:lnTo>
                  <a:lnTo>
                    <a:pt x="18919" y="34640"/>
                  </a:lnTo>
                  <a:lnTo>
                    <a:pt x="20094" y="33311"/>
                  </a:lnTo>
                  <a:lnTo>
                    <a:pt x="15720" y="33311"/>
                  </a:lnTo>
                  <a:lnTo>
                    <a:pt x="15525" y="32531"/>
                  </a:lnTo>
                  <a:lnTo>
                    <a:pt x="15494" y="29448"/>
                  </a:lnTo>
                  <a:lnTo>
                    <a:pt x="15677" y="28668"/>
                  </a:lnTo>
                  <a:lnTo>
                    <a:pt x="15720" y="28274"/>
                  </a:lnTo>
                  <a:lnTo>
                    <a:pt x="15878" y="27702"/>
                  </a:lnTo>
                  <a:lnTo>
                    <a:pt x="15929" y="23052"/>
                  </a:lnTo>
                  <a:close/>
                </a:path>
                <a:path w="23494" h="34925">
                  <a:moveTo>
                    <a:pt x="22480" y="26435"/>
                  </a:moveTo>
                  <a:lnTo>
                    <a:pt x="21514" y="26435"/>
                  </a:lnTo>
                  <a:lnTo>
                    <a:pt x="21244" y="27702"/>
                  </a:lnTo>
                  <a:lnTo>
                    <a:pt x="20549" y="30028"/>
                  </a:lnTo>
                  <a:lnTo>
                    <a:pt x="19313" y="33311"/>
                  </a:lnTo>
                  <a:lnTo>
                    <a:pt x="20094" y="33311"/>
                  </a:lnTo>
                  <a:lnTo>
                    <a:pt x="20278" y="33102"/>
                  </a:lnTo>
                  <a:lnTo>
                    <a:pt x="20850" y="32229"/>
                  </a:lnTo>
                  <a:lnTo>
                    <a:pt x="22117" y="30414"/>
                  </a:lnTo>
                  <a:lnTo>
                    <a:pt x="22798" y="27702"/>
                  </a:lnTo>
                  <a:lnTo>
                    <a:pt x="22874" y="26644"/>
                  </a:lnTo>
                  <a:lnTo>
                    <a:pt x="22480" y="26435"/>
                  </a:lnTo>
                  <a:close/>
                </a:path>
                <a:path w="23494" h="34925">
                  <a:moveTo>
                    <a:pt x="22295" y="12429"/>
                  </a:moveTo>
                  <a:lnTo>
                    <a:pt x="16987" y="12429"/>
                  </a:lnTo>
                  <a:lnTo>
                    <a:pt x="14392" y="14662"/>
                  </a:lnTo>
                  <a:lnTo>
                    <a:pt x="11587" y="17474"/>
                  </a:lnTo>
                  <a:lnTo>
                    <a:pt x="8690" y="20278"/>
                  </a:lnTo>
                  <a:lnTo>
                    <a:pt x="7508" y="20757"/>
                  </a:lnTo>
                  <a:lnTo>
                    <a:pt x="6666" y="21120"/>
                  </a:lnTo>
                  <a:lnTo>
                    <a:pt x="9414" y="21120"/>
                  </a:lnTo>
                  <a:lnTo>
                    <a:pt x="10228" y="20641"/>
                  </a:lnTo>
                  <a:lnTo>
                    <a:pt x="11858" y="18919"/>
                  </a:lnTo>
                  <a:lnTo>
                    <a:pt x="12460" y="18347"/>
                  </a:lnTo>
                  <a:lnTo>
                    <a:pt x="15149" y="15628"/>
                  </a:lnTo>
                  <a:lnTo>
                    <a:pt x="17381" y="13789"/>
                  </a:lnTo>
                  <a:lnTo>
                    <a:pt x="23187" y="13789"/>
                  </a:lnTo>
                  <a:lnTo>
                    <a:pt x="22295" y="12429"/>
                  </a:lnTo>
                  <a:close/>
                </a:path>
                <a:path w="23494" h="34925">
                  <a:moveTo>
                    <a:pt x="23187" y="13789"/>
                  </a:moveTo>
                  <a:lnTo>
                    <a:pt x="20363" y="13789"/>
                  </a:lnTo>
                  <a:lnTo>
                    <a:pt x="20943" y="13998"/>
                  </a:lnTo>
                  <a:lnTo>
                    <a:pt x="21329" y="14484"/>
                  </a:lnTo>
                  <a:lnTo>
                    <a:pt x="18733" y="14847"/>
                  </a:lnTo>
                  <a:lnTo>
                    <a:pt x="18733" y="18223"/>
                  </a:lnTo>
                  <a:lnTo>
                    <a:pt x="19583" y="19011"/>
                  </a:lnTo>
                  <a:lnTo>
                    <a:pt x="21993" y="19011"/>
                  </a:lnTo>
                  <a:lnTo>
                    <a:pt x="23446" y="17953"/>
                  </a:lnTo>
                  <a:lnTo>
                    <a:pt x="23446" y="14183"/>
                  </a:lnTo>
                  <a:lnTo>
                    <a:pt x="23187" y="13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6" name="object 35"/>
            <p:cNvSpPr/>
            <p:nvPr/>
          </p:nvSpPr>
          <p:spPr>
            <a:xfrm>
              <a:off x="-3601519" y="3487057"/>
              <a:ext cx="33975" cy="147227"/>
            </a:xfrm>
            <a:custGeom>
              <a:avLst/>
              <a:gdLst/>
              <a:ahLst/>
              <a:cxnLst/>
              <a:rect l="l" t="t" r="r" b="b"/>
              <a:pathLst>
                <a:path w="17144" h="74294">
                  <a:moveTo>
                    <a:pt x="1452" y="0"/>
                  </a:moveTo>
                  <a:lnTo>
                    <a:pt x="393" y="0"/>
                  </a:lnTo>
                  <a:lnTo>
                    <a:pt x="0" y="216"/>
                  </a:lnTo>
                  <a:lnTo>
                    <a:pt x="0" y="965"/>
                  </a:lnTo>
                  <a:lnTo>
                    <a:pt x="1274" y="2240"/>
                  </a:lnTo>
                  <a:lnTo>
                    <a:pt x="7749" y="11629"/>
                  </a:lnTo>
                  <a:lnTo>
                    <a:pt x="11620" y="24011"/>
                  </a:lnTo>
                  <a:lnTo>
                    <a:pt x="11579" y="42080"/>
                  </a:lnTo>
                  <a:lnTo>
                    <a:pt x="9724" y="55483"/>
                  </a:lnTo>
                  <a:lnTo>
                    <a:pt x="6015" y="65328"/>
                  </a:lnTo>
                  <a:lnTo>
                    <a:pt x="0" y="73034"/>
                  </a:lnTo>
                  <a:lnTo>
                    <a:pt x="0" y="73784"/>
                  </a:lnTo>
                  <a:lnTo>
                    <a:pt x="393" y="74000"/>
                  </a:lnTo>
                  <a:lnTo>
                    <a:pt x="1630" y="74000"/>
                  </a:lnTo>
                  <a:lnTo>
                    <a:pt x="7725" y="68685"/>
                  </a:lnTo>
                  <a:lnTo>
                    <a:pt x="11286" y="61446"/>
                  </a:lnTo>
                  <a:lnTo>
                    <a:pt x="15064" y="53899"/>
                  </a:lnTo>
                  <a:lnTo>
                    <a:pt x="16810" y="45872"/>
                  </a:lnTo>
                  <a:lnTo>
                    <a:pt x="16810" y="31387"/>
                  </a:lnTo>
                  <a:lnTo>
                    <a:pt x="16029" y="22333"/>
                  </a:lnTo>
                  <a:lnTo>
                    <a:pt x="11896" y="13735"/>
                  </a:lnTo>
                  <a:lnTo>
                    <a:pt x="7547" y="4828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7" name="object 36"/>
            <p:cNvSpPr/>
            <p:nvPr/>
          </p:nvSpPr>
          <p:spPr>
            <a:xfrm>
              <a:off x="-3772548" y="4553362"/>
              <a:ext cx="66692" cy="94376"/>
            </a:xfrm>
            <a:custGeom>
              <a:avLst/>
              <a:gdLst/>
              <a:ahLst/>
              <a:cxnLst/>
              <a:rect l="l" t="t" r="r" b="b"/>
              <a:pathLst>
                <a:path w="33655" h="47625">
                  <a:moveTo>
                    <a:pt x="6311" y="36787"/>
                  </a:moveTo>
                  <a:lnTo>
                    <a:pt x="3986" y="36787"/>
                  </a:lnTo>
                  <a:lnTo>
                    <a:pt x="1483" y="37660"/>
                  </a:lnTo>
                  <a:lnTo>
                    <a:pt x="1483" y="44992"/>
                  </a:lnTo>
                  <a:lnTo>
                    <a:pt x="4650" y="47587"/>
                  </a:lnTo>
                  <a:lnTo>
                    <a:pt x="16238" y="47587"/>
                  </a:lnTo>
                  <a:lnTo>
                    <a:pt x="17840" y="46135"/>
                  </a:lnTo>
                  <a:lnTo>
                    <a:pt x="7941" y="46135"/>
                  </a:lnTo>
                  <a:lnTo>
                    <a:pt x="4380" y="45957"/>
                  </a:lnTo>
                  <a:lnTo>
                    <a:pt x="3321" y="42581"/>
                  </a:lnTo>
                  <a:lnTo>
                    <a:pt x="6286" y="42581"/>
                  </a:lnTo>
                  <a:lnTo>
                    <a:pt x="7682" y="40828"/>
                  </a:lnTo>
                  <a:lnTo>
                    <a:pt x="7756" y="37359"/>
                  </a:lnTo>
                  <a:lnTo>
                    <a:pt x="6311" y="36787"/>
                  </a:lnTo>
                  <a:close/>
                </a:path>
                <a:path w="33655" h="47625">
                  <a:moveTo>
                    <a:pt x="26420" y="29811"/>
                  </a:moveTo>
                  <a:lnTo>
                    <a:pt x="21669" y="29811"/>
                  </a:lnTo>
                  <a:lnTo>
                    <a:pt x="20703" y="34277"/>
                  </a:lnTo>
                  <a:lnTo>
                    <a:pt x="19923" y="37174"/>
                  </a:lnTo>
                  <a:lnTo>
                    <a:pt x="17327" y="40828"/>
                  </a:lnTo>
                  <a:lnTo>
                    <a:pt x="15396" y="43632"/>
                  </a:lnTo>
                  <a:lnTo>
                    <a:pt x="12499" y="46135"/>
                  </a:lnTo>
                  <a:lnTo>
                    <a:pt x="17840" y="46135"/>
                  </a:lnTo>
                  <a:lnTo>
                    <a:pt x="23693" y="40828"/>
                  </a:lnTo>
                  <a:lnTo>
                    <a:pt x="26420" y="29811"/>
                  </a:lnTo>
                  <a:close/>
                </a:path>
                <a:path w="33655" h="47625">
                  <a:moveTo>
                    <a:pt x="6286" y="42581"/>
                  </a:moveTo>
                  <a:lnTo>
                    <a:pt x="3321" y="42581"/>
                  </a:lnTo>
                  <a:lnTo>
                    <a:pt x="3507" y="42666"/>
                  </a:lnTo>
                  <a:lnTo>
                    <a:pt x="6218" y="42666"/>
                  </a:lnTo>
                  <a:close/>
                </a:path>
                <a:path w="33655" h="47625">
                  <a:moveTo>
                    <a:pt x="14217" y="1444"/>
                  </a:moveTo>
                  <a:lnTo>
                    <a:pt x="11139" y="1444"/>
                  </a:lnTo>
                  <a:lnTo>
                    <a:pt x="11139" y="5793"/>
                  </a:lnTo>
                  <a:lnTo>
                    <a:pt x="10351" y="7902"/>
                  </a:lnTo>
                  <a:lnTo>
                    <a:pt x="9208" y="10714"/>
                  </a:lnTo>
                  <a:lnTo>
                    <a:pt x="5616" y="20456"/>
                  </a:lnTo>
                  <a:lnTo>
                    <a:pt x="5616" y="31650"/>
                  </a:lnTo>
                  <a:lnTo>
                    <a:pt x="10660" y="33311"/>
                  </a:lnTo>
                  <a:lnTo>
                    <a:pt x="16454" y="33311"/>
                  </a:lnTo>
                  <a:lnTo>
                    <a:pt x="19135" y="32616"/>
                  </a:lnTo>
                  <a:lnTo>
                    <a:pt x="19924" y="31743"/>
                  </a:lnTo>
                  <a:lnTo>
                    <a:pt x="10351" y="31743"/>
                  </a:lnTo>
                  <a:lnTo>
                    <a:pt x="9965" y="27702"/>
                  </a:lnTo>
                  <a:lnTo>
                    <a:pt x="9965" y="21514"/>
                  </a:lnTo>
                  <a:lnTo>
                    <a:pt x="12012" y="15813"/>
                  </a:lnTo>
                  <a:lnTo>
                    <a:pt x="14036" y="10498"/>
                  </a:lnTo>
                  <a:lnTo>
                    <a:pt x="14793" y="8389"/>
                  </a:lnTo>
                  <a:lnTo>
                    <a:pt x="15272" y="7331"/>
                  </a:lnTo>
                  <a:lnTo>
                    <a:pt x="15272" y="2773"/>
                  </a:lnTo>
                  <a:lnTo>
                    <a:pt x="14217" y="1444"/>
                  </a:lnTo>
                  <a:close/>
                </a:path>
                <a:path w="33655" h="47625">
                  <a:moveTo>
                    <a:pt x="32291" y="664"/>
                  </a:moveTo>
                  <a:lnTo>
                    <a:pt x="30545" y="664"/>
                  </a:lnTo>
                  <a:lnTo>
                    <a:pt x="29000" y="965"/>
                  </a:lnTo>
                  <a:lnTo>
                    <a:pt x="28283" y="3739"/>
                  </a:lnTo>
                  <a:lnTo>
                    <a:pt x="22905" y="24890"/>
                  </a:lnTo>
                  <a:lnTo>
                    <a:pt x="22635" y="26250"/>
                  </a:lnTo>
                  <a:lnTo>
                    <a:pt x="22635" y="26435"/>
                  </a:lnTo>
                  <a:lnTo>
                    <a:pt x="21939" y="27216"/>
                  </a:lnTo>
                  <a:lnTo>
                    <a:pt x="20495" y="29240"/>
                  </a:lnTo>
                  <a:lnTo>
                    <a:pt x="18077" y="31743"/>
                  </a:lnTo>
                  <a:lnTo>
                    <a:pt x="19924" y="31743"/>
                  </a:lnTo>
                  <a:lnTo>
                    <a:pt x="21669" y="29811"/>
                  </a:lnTo>
                  <a:lnTo>
                    <a:pt x="26420" y="29811"/>
                  </a:lnTo>
                  <a:lnTo>
                    <a:pt x="32956" y="3739"/>
                  </a:lnTo>
                  <a:lnTo>
                    <a:pt x="33048" y="3468"/>
                  </a:lnTo>
                  <a:lnTo>
                    <a:pt x="33257" y="2989"/>
                  </a:lnTo>
                  <a:lnTo>
                    <a:pt x="33257" y="1444"/>
                  </a:lnTo>
                  <a:lnTo>
                    <a:pt x="32291" y="664"/>
                  </a:lnTo>
                  <a:close/>
                </a:path>
                <a:path w="33655" h="47625">
                  <a:moveTo>
                    <a:pt x="13071" y="0"/>
                  </a:moveTo>
                  <a:lnTo>
                    <a:pt x="2626" y="0"/>
                  </a:lnTo>
                  <a:lnTo>
                    <a:pt x="0" y="10498"/>
                  </a:lnTo>
                  <a:lnTo>
                    <a:pt x="14" y="11680"/>
                  </a:lnTo>
                  <a:lnTo>
                    <a:pt x="216" y="11951"/>
                  </a:lnTo>
                  <a:lnTo>
                    <a:pt x="1390" y="11951"/>
                  </a:lnTo>
                  <a:lnTo>
                    <a:pt x="1506" y="11587"/>
                  </a:lnTo>
                  <a:lnTo>
                    <a:pt x="1788" y="10498"/>
                  </a:lnTo>
                  <a:lnTo>
                    <a:pt x="3507" y="4434"/>
                  </a:lnTo>
                  <a:lnTo>
                    <a:pt x="6311" y="1444"/>
                  </a:lnTo>
                  <a:lnTo>
                    <a:pt x="14217" y="1444"/>
                  </a:lnTo>
                  <a:lnTo>
                    <a:pt x="130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8" name="object 37"/>
            <p:cNvSpPr/>
            <p:nvPr/>
          </p:nvSpPr>
          <p:spPr>
            <a:xfrm>
              <a:off x="-3687202" y="4507970"/>
              <a:ext cx="33975" cy="147227"/>
            </a:xfrm>
            <a:custGeom>
              <a:avLst/>
              <a:gdLst/>
              <a:ahLst/>
              <a:cxnLst/>
              <a:rect l="l" t="t" r="r" b="b"/>
              <a:pathLst>
                <a:path w="17144" h="74294">
                  <a:moveTo>
                    <a:pt x="16416" y="0"/>
                  </a:moveTo>
                  <a:lnTo>
                    <a:pt x="15180" y="0"/>
                  </a:lnTo>
                  <a:lnTo>
                    <a:pt x="9084" y="5307"/>
                  </a:lnTo>
                  <a:lnTo>
                    <a:pt x="5523" y="12553"/>
                  </a:lnTo>
                  <a:lnTo>
                    <a:pt x="1745" y="20101"/>
                  </a:lnTo>
                  <a:lnTo>
                    <a:pt x="0" y="27911"/>
                  </a:lnTo>
                  <a:lnTo>
                    <a:pt x="0" y="43663"/>
                  </a:lnTo>
                  <a:lnTo>
                    <a:pt x="1058" y="52446"/>
                  </a:lnTo>
                  <a:lnTo>
                    <a:pt x="4828" y="60264"/>
                  </a:lnTo>
                  <a:lnTo>
                    <a:pt x="9262" y="69133"/>
                  </a:lnTo>
                  <a:lnTo>
                    <a:pt x="15265" y="73961"/>
                  </a:lnTo>
                  <a:lnTo>
                    <a:pt x="16416" y="73961"/>
                  </a:lnTo>
                  <a:lnTo>
                    <a:pt x="16810" y="73784"/>
                  </a:lnTo>
                  <a:lnTo>
                    <a:pt x="16810" y="72996"/>
                  </a:lnTo>
                  <a:lnTo>
                    <a:pt x="15543" y="71760"/>
                  </a:lnTo>
                  <a:lnTo>
                    <a:pt x="9024" y="62362"/>
                  </a:lnTo>
                  <a:lnTo>
                    <a:pt x="5093" y="50013"/>
                  </a:lnTo>
                  <a:lnTo>
                    <a:pt x="5128" y="31945"/>
                  </a:lnTo>
                  <a:lnTo>
                    <a:pt x="6992" y="18543"/>
                  </a:lnTo>
                  <a:lnTo>
                    <a:pt x="10725" y="8700"/>
                  </a:lnTo>
                  <a:lnTo>
                    <a:pt x="16810" y="965"/>
                  </a:lnTo>
                  <a:lnTo>
                    <a:pt x="16810" y="208"/>
                  </a:lnTo>
                  <a:lnTo>
                    <a:pt x="164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9" name="object 38"/>
            <p:cNvSpPr/>
            <p:nvPr/>
          </p:nvSpPr>
          <p:spPr>
            <a:xfrm>
              <a:off x="-3642532" y="4526325"/>
              <a:ext cx="44042" cy="93118"/>
            </a:xfrm>
            <a:custGeom>
              <a:avLst/>
              <a:gdLst/>
              <a:ahLst/>
              <a:cxnLst/>
              <a:rect l="l" t="t" r="r" b="b"/>
              <a:pathLst>
                <a:path w="22225" h="46989">
                  <a:moveTo>
                    <a:pt x="13217" y="16416"/>
                  </a:moveTo>
                  <a:lnTo>
                    <a:pt x="8505" y="16416"/>
                  </a:lnTo>
                  <a:lnTo>
                    <a:pt x="3522" y="36123"/>
                  </a:lnTo>
                  <a:lnTo>
                    <a:pt x="2989" y="38533"/>
                  </a:lnTo>
                  <a:lnTo>
                    <a:pt x="2804" y="39321"/>
                  </a:lnTo>
                  <a:lnTo>
                    <a:pt x="2804" y="43756"/>
                  </a:lnTo>
                  <a:lnTo>
                    <a:pt x="5222" y="46954"/>
                  </a:lnTo>
                  <a:lnTo>
                    <a:pt x="16810" y="46954"/>
                  </a:lnTo>
                  <a:lnTo>
                    <a:pt x="17395" y="45386"/>
                  </a:lnTo>
                  <a:lnTo>
                    <a:pt x="7331" y="45386"/>
                  </a:lnTo>
                  <a:lnTo>
                    <a:pt x="7247" y="43756"/>
                  </a:lnTo>
                  <a:lnTo>
                    <a:pt x="7276" y="40287"/>
                  </a:lnTo>
                  <a:lnTo>
                    <a:pt x="7491" y="39321"/>
                  </a:lnTo>
                  <a:lnTo>
                    <a:pt x="13217" y="16416"/>
                  </a:lnTo>
                  <a:close/>
                </a:path>
                <a:path w="22225" h="46989">
                  <a:moveTo>
                    <a:pt x="20456" y="34980"/>
                  </a:moveTo>
                  <a:lnTo>
                    <a:pt x="19614" y="34980"/>
                  </a:lnTo>
                  <a:lnTo>
                    <a:pt x="19490" y="35250"/>
                  </a:lnTo>
                  <a:lnTo>
                    <a:pt x="19313" y="35366"/>
                  </a:lnTo>
                  <a:lnTo>
                    <a:pt x="18826" y="36602"/>
                  </a:lnTo>
                  <a:lnTo>
                    <a:pt x="17289" y="40287"/>
                  </a:lnTo>
                  <a:lnTo>
                    <a:pt x="13913" y="45386"/>
                  </a:lnTo>
                  <a:lnTo>
                    <a:pt x="17395" y="45386"/>
                  </a:lnTo>
                  <a:lnTo>
                    <a:pt x="20850" y="36123"/>
                  </a:lnTo>
                  <a:lnTo>
                    <a:pt x="20850" y="35157"/>
                  </a:lnTo>
                  <a:lnTo>
                    <a:pt x="20456" y="34980"/>
                  </a:lnTo>
                  <a:close/>
                </a:path>
                <a:path w="22225" h="46989">
                  <a:moveTo>
                    <a:pt x="22117" y="14307"/>
                  </a:moveTo>
                  <a:lnTo>
                    <a:pt x="0" y="14307"/>
                  </a:lnTo>
                  <a:lnTo>
                    <a:pt x="0" y="16416"/>
                  </a:lnTo>
                  <a:lnTo>
                    <a:pt x="22117" y="16416"/>
                  </a:lnTo>
                  <a:lnTo>
                    <a:pt x="22117" y="14307"/>
                  </a:lnTo>
                  <a:close/>
                </a:path>
                <a:path w="22225" h="46989">
                  <a:moveTo>
                    <a:pt x="15844" y="0"/>
                  </a:moveTo>
                  <a:lnTo>
                    <a:pt x="14183" y="0"/>
                  </a:lnTo>
                  <a:lnTo>
                    <a:pt x="12553" y="216"/>
                  </a:lnTo>
                  <a:lnTo>
                    <a:pt x="11981" y="2626"/>
                  </a:lnTo>
                  <a:lnTo>
                    <a:pt x="9084" y="14307"/>
                  </a:lnTo>
                  <a:lnTo>
                    <a:pt x="13696" y="14307"/>
                  </a:lnTo>
                  <a:lnTo>
                    <a:pt x="16416" y="3592"/>
                  </a:lnTo>
                  <a:lnTo>
                    <a:pt x="16691" y="2626"/>
                  </a:lnTo>
                  <a:lnTo>
                    <a:pt x="16717" y="69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0" name="object 39"/>
            <p:cNvSpPr/>
            <p:nvPr/>
          </p:nvSpPr>
          <p:spPr>
            <a:xfrm>
              <a:off x="-3585965" y="4507970"/>
              <a:ext cx="33975" cy="147227"/>
            </a:xfrm>
            <a:custGeom>
              <a:avLst/>
              <a:gdLst/>
              <a:ahLst/>
              <a:cxnLst/>
              <a:rect l="l" t="t" r="r" b="b"/>
              <a:pathLst>
                <a:path w="17144" h="74294">
                  <a:moveTo>
                    <a:pt x="1452" y="0"/>
                  </a:moveTo>
                  <a:lnTo>
                    <a:pt x="363" y="0"/>
                  </a:lnTo>
                  <a:lnTo>
                    <a:pt x="0" y="208"/>
                  </a:lnTo>
                  <a:lnTo>
                    <a:pt x="0" y="965"/>
                  </a:lnTo>
                  <a:lnTo>
                    <a:pt x="1236" y="2232"/>
                  </a:lnTo>
                  <a:lnTo>
                    <a:pt x="7736" y="11623"/>
                  </a:lnTo>
                  <a:lnTo>
                    <a:pt x="11617" y="23999"/>
                  </a:lnTo>
                  <a:lnTo>
                    <a:pt x="11576" y="42057"/>
                  </a:lnTo>
                  <a:lnTo>
                    <a:pt x="9719" y="55461"/>
                  </a:lnTo>
                  <a:lnTo>
                    <a:pt x="6002" y="65311"/>
                  </a:lnTo>
                  <a:lnTo>
                    <a:pt x="0" y="72996"/>
                  </a:lnTo>
                  <a:lnTo>
                    <a:pt x="0" y="73784"/>
                  </a:lnTo>
                  <a:lnTo>
                    <a:pt x="363" y="73961"/>
                  </a:lnTo>
                  <a:lnTo>
                    <a:pt x="1630" y="73961"/>
                  </a:lnTo>
                  <a:lnTo>
                    <a:pt x="7725" y="68654"/>
                  </a:lnTo>
                  <a:lnTo>
                    <a:pt x="11286" y="61408"/>
                  </a:lnTo>
                  <a:lnTo>
                    <a:pt x="15056" y="53899"/>
                  </a:lnTo>
                  <a:lnTo>
                    <a:pt x="16779" y="45865"/>
                  </a:lnTo>
                  <a:lnTo>
                    <a:pt x="16779" y="31380"/>
                  </a:lnTo>
                  <a:lnTo>
                    <a:pt x="16022" y="22302"/>
                  </a:lnTo>
                  <a:lnTo>
                    <a:pt x="7516" y="4828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1" name="object 40"/>
            <p:cNvSpPr/>
            <p:nvPr/>
          </p:nvSpPr>
          <p:spPr>
            <a:xfrm>
              <a:off x="-2060473" y="4556285"/>
              <a:ext cx="74243" cy="66692"/>
            </a:xfrm>
            <a:custGeom>
              <a:avLst/>
              <a:gdLst/>
              <a:ahLst/>
              <a:cxnLst/>
              <a:rect l="l" t="t" r="r" b="b"/>
              <a:pathLst>
                <a:path w="37464" h="33655">
                  <a:moveTo>
                    <a:pt x="14265" y="1452"/>
                  </a:moveTo>
                  <a:lnTo>
                    <a:pt x="10019" y="1452"/>
                  </a:lnTo>
                  <a:lnTo>
                    <a:pt x="11170" y="1537"/>
                  </a:lnTo>
                  <a:lnTo>
                    <a:pt x="11170" y="5793"/>
                  </a:lnTo>
                  <a:lnTo>
                    <a:pt x="10382" y="7910"/>
                  </a:lnTo>
                  <a:lnTo>
                    <a:pt x="9239" y="10714"/>
                  </a:lnTo>
                  <a:lnTo>
                    <a:pt x="5948" y="19498"/>
                  </a:lnTo>
                  <a:lnTo>
                    <a:pt x="5754" y="21514"/>
                  </a:lnTo>
                  <a:lnTo>
                    <a:pt x="5678" y="32052"/>
                  </a:lnTo>
                  <a:lnTo>
                    <a:pt x="11263" y="33319"/>
                  </a:lnTo>
                  <a:lnTo>
                    <a:pt x="19073" y="33319"/>
                  </a:lnTo>
                  <a:lnTo>
                    <a:pt x="20325" y="31750"/>
                  </a:lnTo>
                  <a:lnTo>
                    <a:pt x="10776" y="31750"/>
                  </a:lnTo>
                  <a:lnTo>
                    <a:pt x="10019" y="28490"/>
                  </a:lnTo>
                  <a:lnTo>
                    <a:pt x="10083" y="21337"/>
                  </a:lnTo>
                  <a:lnTo>
                    <a:pt x="12136" y="15635"/>
                  </a:lnTo>
                  <a:lnTo>
                    <a:pt x="14101" y="10622"/>
                  </a:lnTo>
                  <a:lnTo>
                    <a:pt x="14940" y="8296"/>
                  </a:lnTo>
                  <a:lnTo>
                    <a:pt x="15334" y="7331"/>
                  </a:lnTo>
                  <a:lnTo>
                    <a:pt x="15334" y="2688"/>
                  </a:lnTo>
                  <a:lnTo>
                    <a:pt x="14265" y="1452"/>
                  </a:lnTo>
                  <a:close/>
                </a:path>
                <a:path w="37464" h="33655">
                  <a:moveTo>
                    <a:pt x="27285" y="28274"/>
                  </a:moveTo>
                  <a:lnTo>
                    <a:pt x="23152" y="28274"/>
                  </a:lnTo>
                  <a:lnTo>
                    <a:pt x="24118" y="32353"/>
                  </a:lnTo>
                  <a:lnTo>
                    <a:pt x="27679" y="33319"/>
                  </a:lnTo>
                  <a:lnTo>
                    <a:pt x="31750" y="33319"/>
                  </a:lnTo>
                  <a:lnTo>
                    <a:pt x="33558" y="31750"/>
                  </a:lnTo>
                  <a:lnTo>
                    <a:pt x="27285" y="31750"/>
                  </a:lnTo>
                  <a:lnTo>
                    <a:pt x="27285" y="28274"/>
                  </a:lnTo>
                  <a:close/>
                </a:path>
                <a:path w="37464" h="33655">
                  <a:moveTo>
                    <a:pt x="32415" y="664"/>
                  </a:moveTo>
                  <a:lnTo>
                    <a:pt x="29217" y="664"/>
                  </a:lnTo>
                  <a:lnTo>
                    <a:pt x="28645" y="2502"/>
                  </a:lnTo>
                  <a:lnTo>
                    <a:pt x="28251" y="4434"/>
                  </a:lnTo>
                  <a:lnTo>
                    <a:pt x="27473" y="7331"/>
                  </a:lnTo>
                  <a:lnTo>
                    <a:pt x="23538" y="23175"/>
                  </a:lnTo>
                  <a:lnTo>
                    <a:pt x="22936" y="25771"/>
                  </a:lnTo>
                  <a:lnTo>
                    <a:pt x="20039" y="31750"/>
                  </a:lnTo>
                  <a:lnTo>
                    <a:pt x="20325" y="31750"/>
                  </a:lnTo>
                  <a:lnTo>
                    <a:pt x="21700" y="30028"/>
                  </a:lnTo>
                  <a:lnTo>
                    <a:pt x="23152" y="28274"/>
                  </a:lnTo>
                  <a:lnTo>
                    <a:pt x="27285" y="28274"/>
                  </a:lnTo>
                  <a:lnTo>
                    <a:pt x="27354" y="26559"/>
                  </a:lnTo>
                  <a:lnTo>
                    <a:pt x="27586" y="25956"/>
                  </a:lnTo>
                  <a:lnTo>
                    <a:pt x="28251" y="22874"/>
                  </a:lnTo>
                  <a:lnTo>
                    <a:pt x="28853" y="20850"/>
                  </a:lnTo>
                  <a:lnTo>
                    <a:pt x="29819" y="16779"/>
                  </a:lnTo>
                  <a:lnTo>
                    <a:pt x="32937" y="4225"/>
                  </a:lnTo>
                  <a:lnTo>
                    <a:pt x="33288" y="2896"/>
                  </a:lnTo>
                  <a:lnTo>
                    <a:pt x="33288" y="1452"/>
                  </a:lnTo>
                  <a:lnTo>
                    <a:pt x="32415" y="664"/>
                  </a:lnTo>
                  <a:close/>
                </a:path>
                <a:path w="37464" h="33655">
                  <a:moveTo>
                    <a:pt x="36671" y="21337"/>
                  </a:moveTo>
                  <a:lnTo>
                    <a:pt x="35489" y="21337"/>
                  </a:lnTo>
                  <a:lnTo>
                    <a:pt x="35489" y="21731"/>
                  </a:lnTo>
                  <a:lnTo>
                    <a:pt x="33859" y="27888"/>
                  </a:lnTo>
                  <a:lnTo>
                    <a:pt x="32507" y="31750"/>
                  </a:lnTo>
                  <a:lnTo>
                    <a:pt x="33558" y="31750"/>
                  </a:lnTo>
                  <a:lnTo>
                    <a:pt x="34740" y="29240"/>
                  </a:lnTo>
                  <a:lnTo>
                    <a:pt x="35976" y="26559"/>
                  </a:lnTo>
                  <a:lnTo>
                    <a:pt x="36921" y="22302"/>
                  </a:lnTo>
                  <a:lnTo>
                    <a:pt x="36942" y="21607"/>
                  </a:lnTo>
                  <a:lnTo>
                    <a:pt x="36671" y="21337"/>
                  </a:lnTo>
                  <a:close/>
                </a:path>
                <a:path w="37464" h="33655">
                  <a:moveTo>
                    <a:pt x="13009" y="0"/>
                  </a:moveTo>
                  <a:lnTo>
                    <a:pt x="2657" y="0"/>
                  </a:lnTo>
                  <a:lnTo>
                    <a:pt x="0" y="10622"/>
                  </a:lnTo>
                  <a:lnTo>
                    <a:pt x="45" y="11680"/>
                  </a:lnTo>
                  <a:lnTo>
                    <a:pt x="247" y="11951"/>
                  </a:lnTo>
                  <a:lnTo>
                    <a:pt x="1421" y="11951"/>
                  </a:lnTo>
                  <a:lnTo>
                    <a:pt x="1540" y="11587"/>
                  </a:lnTo>
                  <a:lnTo>
                    <a:pt x="1815" y="10622"/>
                  </a:lnTo>
                  <a:lnTo>
                    <a:pt x="3538" y="4225"/>
                  </a:lnTo>
                  <a:lnTo>
                    <a:pt x="6435" y="1452"/>
                  </a:lnTo>
                  <a:lnTo>
                    <a:pt x="14265" y="1452"/>
                  </a:lnTo>
                  <a:lnTo>
                    <a:pt x="13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2" name="object 41"/>
            <p:cNvSpPr/>
            <p:nvPr/>
          </p:nvSpPr>
          <p:spPr>
            <a:xfrm>
              <a:off x="-1968603" y="4510895"/>
              <a:ext cx="33975" cy="147227"/>
            </a:xfrm>
            <a:custGeom>
              <a:avLst/>
              <a:gdLst/>
              <a:ahLst/>
              <a:cxnLst/>
              <a:rect l="l" t="t" r="r" b="b"/>
              <a:pathLst>
                <a:path w="17144" h="74294">
                  <a:moveTo>
                    <a:pt x="16416" y="0"/>
                  </a:moveTo>
                  <a:lnTo>
                    <a:pt x="15172" y="0"/>
                  </a:lnTo>
                  <a:lnTo>
                    <a:pt x="9077" y="5314"/>
                  </a:lnTo>
                  <a:lnTo>
                    <a:pt x="5515" y="12553"/>
                  </a:lnTo>
                  <a:lnTo>
                    <a:pt x="1745" y="20101"/>
                  </a:lnTo>
                  <a:lnTo>
                    <a:pt x="0" y="27919"/>
                  </a:lnTo>
                  <a:lnTo>
                    <a:pt x="0" y="43671"/>
                  </a:lnTo>
                  <a:lnTo>
                    <a:pt x="1050" y="52446"/>
                  </a:lnTo>
                  <a:lnTo>
                    <a:pt x="4828" y="60264"/>
                  </a:lnTo>
                  <a:lnTo>
                    <a:pt x="9262" y="69141"/>
                  </a:lnTo>
                  <a:lnTo>
                    <a:pt x="15265" y="73969"/>
                  </a:lnTo>
                  <a:lnTo>
                    <a:pt x="16416" y="73969"/>
                  </a:lnTo>
                  <a:lnTo>
                    <a:pt x="16802" y="73784"/>
                  </a:lnTo>
                  <a:lnTo>
                    <a:pt x="16802" y="73003"/>
                  </a:lnTo>
                  <a:lnTo>
                    <a:pt x="15535" y="71760"/>
                  </a:lnTo>
                  <a:lnTo>
                    <a:pt x="9016" y="62366"/>
                  </a:lnTo>
                  <a:lnTo>
                    <a:pt x="5085" y="50014"/>
                  </a:lnTo>
                  <a:lnTo>
                    <a:pt x="5120" y="31950"/>
                  </a:lnTo>
                  <a:lnTo>
                    <a:pt x="6984" y="18548"/>
                  </a:lnTo>
                  <a:lnTo>
                    <a:pt x="10720" y="8703"/>
                  </a:lnTo>
                  <a:lnTo>
                    <a:pt x="16802" y="965"/>
                  </a:lnTo>
                  <a:lnTo>
                    <a:pt x="16802" y="216"/>
                  </a:lnTo>
                  <a:lnTo>
                    <a:pt x="164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3" name="object 42"/>
            <p:cNvSpPr/>
            <p:nvPr/>
          </p:nvSpPr>
          <p:spPr>
            <a:xfrm>
              <a:off x="-1923948" y="4529264"/>
              <a:ext cx="44042" cy="93118"/>
            </a:xfrm>
            <a:custGeom>
              <a:avLst/>
              <a:gdLst/>
              <a:ahLst/>
              <a:cxnLst/>
              <a:rect l="l" t="t" r="r" b="b"/>
              <a:pathLst>
                <a:path w="22225" h="46989">
                  <a:moveTo>
                    <a:pt x="13217" y="16416"/>
                  </a:moveTo>
                  <a:lnTo>
                    <a:pt x="8513" y="16416"/>
                  </a:lnTo>
                  <a:lnTo>
                    <a:pt x="3521" y="36115"/>
                  </a:lnTo>
                  <a:lnTo>
                    <a:pt x="2812" y="39313"/>
                  </a:lnTo>
                  <a:lnTo>
                    <a:pt x="2812" y="43756"/>
                  </a:lnTo>
                  <a:lnTo>
                    <a:pt x="5222" y="46954"/>
                  </a:lnTo>
                  <a:lnTo>
                    <a:pt x="16810" y="46954"/>
                  </a:lnTo>
                  <a:lnTo>
                    <a:pt x="17395" y="45386"/>
                  </a:lnTo>
                  <a:lnTo>
                    <a:pt x="7339" y="45386"/>
                  </a:lnTo>
                  <a:lnTo>
                    <a:pt x="7255" y="43756"/>
                  </a:lnTo>
                  <a:lnTo>
                    <a:pt x="7284" y="40279"/>
                  </a:lnTo>
                  <a:lnTo>
                    <a:pt x="7423" y="39592"/>
                  </a:lnTo>
                  <a:lnTo>
                    <a:pt x="13217" y="16416"/>
                  </a:lnTo>
                  <a:close/>
                </a:path>
                <a:path w="22225" h="46989">
                  <a:moveTo>
                    <a:pt x="20464" y="34972"/>
                  </a:moveTo>
                  <a:lnTo>
                    <a:pt x="19622" y="34972"/>
                  </a:lnTo>
                  <a:lnTo>
                    <a:pt x="19498" y="35242"/>
                  </a:lnTo>
                  <a:lnTo>
                    <a:pt x="19313" y="35366"/>
                  </a:lnTo>
                  <a:lnTo>
                    <a:pt x="18834" y="36602"/>
                  </a:lnTo>
                  <a:lnTo>
                    <a:pt x="17296" y="40279"/>
                  </a:lnTo>
                  <a:lnTo>
                    <a:pt x="13913" y="45386"/>
                  </a:lnTo>
                  <a:lnTo>
                    <a:pt x="17395" y="45386"/>
                  </a:lnTo>
                  <a:lnTo>
                    <a:pt x="20858" y="36115"/>
                  </a:lnTo>
                  <a:lnTo>
                    <a:pt x="20858" y="35150"/>
                  </a:lnTo>
                  <a:lnTo>
                    <a:pt x="20464" y="34972"/>
                  </a:lnTo>
                  <a:close/>
                </a:path>
                <a:path w="22225" h="46989">
                  <a:moveTo>
                    <a:pt x="22125" y="14299"/>
                  </a:moveTo>
                  <a:lnTo>
                    <a:pt x="0" y="14299"/>
                  </a:lnTo>
                  <a:lnTo>
                    <a:pt x="0" y="16416"/>
                  </a:lnTo>
                  <a:lnTo>
                    <a:pt x="22125" y="16416"/>
                  </a:lnTo>
                  <a:lnTo>
                    <a:pt x="22125" y="14299"/>
                  </a:lnTo>
                  <a:close/>
                </a:path>
                <a:path w="22225" h="46989">
                  <a:moveTo>
                    <a:pt x="15844" y="0"/>
                  </a:moveTo>
                  <a:lnTo>
                    <a:pt x="14183" y="0"/>
                  </a:lnTo>
                  <a:lnTo>
                    <a:pt x="12561" y="208"/>
                  </a:lnTo>
                  <a:lnTo>
                    <a:pt x="11981" y="2618"/>
                  </a:lnTo>
                  <a:lnTo>
                    <a:pt x="9084" y="14299"/>
                  </a:lnTo>
                  <a:lnTo>
                    <a:pt x="13704" y="14299"/>
                  </a:lnTo>
                  <a:lnTo>
                    <a:pt x="16423" y="3584"/>
                  </a:lnTo>
                  <a:lnTo>
                    <a:pt x="16700" y="2618"/>
                  </a:lnTo>
                  <a:lnTo>
                    <a:pt x="16725" y="687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4" name="object 43"/>
            <p:cNvSpPr/>
            <p:nvPr/>
          </p:nvSpPr>
          <p:spPr>
            <a:xfrm>
              <a:off x="-1867366" y="4510895"/>
              <a:ext cx="33975" cy="147227"/>
            </a:xfrm>
            <a:custGeom>
              <a:avLst/>
              <a:gdLst/>
              <a:ahLst/>
              <a:cxnLst/>
              <a:rect l="l" t="t" r="r" b="b"/>
              <a:pathLst>
                <a:path w="17144" h="74294">
                  <a:moveTo>
                    <a:pt x="1444" y="0"/>
                  </a:moveTo>
                  <a:lnTo>
                    <a:pt x="363" y="0"/>
                  </a:lnTo>
                  <a:lnTo>
                    <a:pt x="0" y="216"/>
                  </a:lnTo>
                  <a:lnTo>
                    <a:pt x="0" y="965"/>
                  </a:lnTo>
                  <a:lnTo>
                    <a:pt x="1236" y="2232"/>
                  </a:lnTo>
                  <a:lnTo>
                    <a:pt x="7734" y="11624"/>
                  </a:lnTo>
                  <a:lnTo>
                    <a:pt x="11612" y="24001"/>
                  </a:lnTo>
                  <a:lnTo>
                    <a:pt x="11570" y="42057"/>
                  </a:lnTo>
                  <a:lnTo>
                    <a:pt x="9715" y="55463"/>
                  </a:lnTo>
                  <a:lnTo>
                    <a:pt x="5999" y="65315"/>
                  </a:lnTo>
                  <a:lnTo>
                    <a:pt x="0" y="73003"/>
                  </a:lnTo>
                  <a:lnTo>
                    <a:pt x="0" y="73784"/>
                  </a:lnTo>
                  <a:lnTo>
                    <a:pt x="363" y="73969"/>
                  </a:lnTo>
                  <a:lnTo>
                    <a:pt x="1630" y="73969"/>
                  </a:lnTo>
                  <a:lnTo>
                    <a:pt x="7725" y="68654"/>
                  </a:lnTo>
                  <a:lnTo>
                    <a:pt x="11286" y="61416"/>
                  </a:lnTo>
                  <a:lnTo>
                    <a:pt x="15056" y="53899"/>
                  </a:lnTo>
                  <a:lnTo>
                    <a:pt x="16779" y="45872"/>
                  </a:lnTo>
                  <a:lnTo>
                    <a:pt x="16779" y="31387"/>
                  </a:lnTo>
                  <a:lnTo>
                    <a:pt x="16022" y="22302"/>
                  </a:lnTo>
                  <a:lnTo>
                    <a:pt x="7508" y="4828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5" name="object 44"/>
            <p:cNvSpPr/>
            <p:nvPr/>
          </p:nvSpPr>
          <p:spPr>
            <a:xfrm>
              <a:off x="-2069796" y="3531912"/>
              <a:ext cx="74243" cy="66692"/>
            </a:xfrm>
            <a:custGeom>
              <a:avLst/>
              <a:gdLst/>
              <a:ahLst/>
              <a:cxnLst/>
              <a:rect l="l" t="t" r="r" b="b"/>
              <a:pathLst>
                <a:path w="37464" h="33655">
                  <a:moveTo>
                    <a:pt x="14278" y="1452"/>
                  </a:moveTo>
                  <a:lnTo>
                    <a:pt x="10050" y="1452"/>
                  </a:lnTo>
                  <a:lnTo>
                    <a:pt x="11193" y="1537"/>
                  </a:lnTo>
                  <a:lnTo>
                    <a:pt x="11193" y="5793"/>
                  </a:lnTo>
                  <a:lnTo>
                    <a:pt x="10444" y="7910"/>
                  </a:lnTo>
                  <a:lnTo>
                    <a:pt x="9262" y="10714"/>
                  </a:lnTo>
                  <a:lnTo>
                    <a:pt x="5979" y="19498"/>
                  </a:lnTo>
                  <a:lnTo>
                    <a:pt x="5776" y="21545"/>
                  </a:lnTo>
                  <a:lnTo>
                    <a:pt x="5701" y="32052"/>
                  </a:lnTo>
                  <a:lnTo>
                    <a:pt x="11286" y="33319"/>
                  </a:lnTo>
                  <a:lnTo>
                    <a:pt x="19135" y="33319"/>
                  </a:lnTo>
                  <a:lnTo>
                    <a:pt x="20354" y="31774"/>
                  </a:lnTo>
                  <a:lnTo>
                    <a:pt x="10807" y="31774"/>
                  </a:lnTo>
                  <a:lnTo>
                    <a:pt x="10050" y="28490"/>
                  </a:lnTo>
                  <a:lnTo>
                    <a:pt x="10125" y="21337"/>
                  </a:lnTo>
                  <a:lnTo>
                    <a:pt x="12159" y="15635"/>
                  </a:lnTo>
                  <a:lnTo>
                    <a:pt x="14124" y="10622"/>
                  </a:lnTo>
                  <a:lnTo>
                    <a:pt x="14971" y="8296"/>
                  </a:lnTo>
                  <a:lnTo>
                    <a:pt x="15357" y="7331"/>
                  </a:lnTo>
                  <a:lnTo>
                    <a:pt x="15357" y="2719"/>
                  </a:lnTo>
                  <a:lnTo>
                    <a:pt x="14278" y="1452"/>
                  </a:lnTo>
                  <a:close/>
                </a:path>
                <a:path w="37464" h="33655">
                  <a:moveTo>
                    <a:pt x="27339" y="28305"/>
                  </a:moveTo>
                  <a:lnTo>
                    <a:pt x="23175" y="28305"/>
                  </a:lnTo>
                  <a:lnTo>
                    <a:pt x="24141" y="32353"/>
                  </a:lnTo>
                  <a:lnTo>
                    <a:pt x="27702" y="33319"/>
                  </a:lnTo>
                  <a:lnTo>
                    <a:pt x="31774" y="33319"/>
                  </a:lnTo>
                  <a:lnTo>
                    <a:pt x="33620" y="31774"/>
                  </a:lnTo>
                  <a:lnTo>
                    <a:pt x="27339" y="31774"/>
                  </a:lnTo>
                  <a:lnTo>
                    <a:pt x="27339" y="28305"/>
                  </a:lnTo>
                  <a:close/>
                </a:path>
                <a:path w="37464" h="33655">
                  <a:moveTo>
                    <a:pt x="32438" y="664"/>
                  </a:moveTo>
                  <a:lnTo>
                    <a:pt x="29271" y="664"/>
                  </a:lnTo>
                  <a:lnTo>
                    <a:pt x="28668" y="2502"/>
                  </a:lnTo>
                  <a:lnTo>
                    <a:pt x="28305" y="4434"/>
                  </a:lnTo>
                  <a:lnTo>
                    <a:pt x="27504" y="7331"/>
                  </a:lnTo>
                  <a:lnTo>
                    <a:pt x="23569" y="23175"/>
                  </a:lnTo>
                  <a:lnTo>
                    <a:pt x="22998" y="25771"/>
                  </a:lnTo>
                  <a:lnTo>
                    <a:pt x="20101" y="31774"/>
                  </a:lnTo>
                  <a:lnTo>
                    <a:pt x="20354" y="31774"/>
                  </a:lnTo>
                  <a:lnTo>
                    <a:pt x="21731" y="30028"/>
                  </a:lnTo>
                  <a:lnTo>
                    <a:pt x="23175" y="28305"/>
                  </a:lnTo>
                  <a:lnTo>
                    <a:pt x="27339" y="28305"/>
                  </a:lnTo>
                  <a:lnTo>
                    <a:pt x="27403" y="26559"/>
                  </a:lnTo>
                  <a:lnTo>
                    <a:pt x="27610" y="25980"/>
                  </a:lnTo>
                  <a:lnTo>
                    <a:pt x="28331" y="22781"/>
                  </a:lnTo>
                  <a:lnTo>
                    <a:pt x="28877" y="20850"/>
                  </a:lnTo>
                  <a:lnTo>
                    <a:pt x="29842" y="16810"/>
                  </a:lnTo>
                  <a:lnTo>
                    <a:pt x="32959" y="4256"/>
                  </a:lnTo>
                  <a:lnTo>
                    <a:pt x="33319" y="2896"/>
                  </a:lnTo>
                  <a:lnTo>
                    <a:pt x="33319" y="1452"/>
                  </a:lnTo>
                  <a:lnTo>
                    <a:pt x="32438" y="664"/>
                  </a:lnTo>
                  <a:close/>
                </a:path>
                <a:path w="37464" h="33655">
                  <a:moveTo>
                    <a:pt x="36695" y="21337"/>
                  </a:moveTo>
                  <a:lnTo>
                    <a:pt x="35551" y="21337"/>
                  </a:lnTo>
                  <a:lnTo>
                    <a:pt x="35551" y="21731"/>
                  </a:lnTo>
                  <a:lnTo>
                    <a:pt x="35225" y="22874"/>
                  </a:lnTo>
                  <a:lnTo>
                    <a:pt x="33890" y="27911"/>
                  </a:lnTo>
                  <a:lnTo>
                    <a:pt x="32531" y="31774"/>
                  </a:lnTo>
                  <a:lnTo>
                    <a:pt x="33620" y="31774"/>
                  </a:lnTo>
                  <a:lnTo>
                    <a:pt x="34763" y="29271"/>
                  </a:lnTo>
                  <a:lnTo>
                    <a:pt x="36030" y="26559"/>
                  </a:lnTo>
                  <a:lnTo>
                    <a:pt x="36975" y="22302"/>
                  </a:lnTo>
                  <a:lnTo>
                    <a:pt x="36996" y="21638"/>
                  </a:lnTo>
                  <a:lnTo>
                    <a:pt x="36695" y="21337"/>
                  </a:lnTo>
                  <a:close/>
                </a:path>
                <a:path w="37464" h="33655">
                  <a:moveTo>
                    <a:pt x="13040" y="0"/>
                  </a:moveTo>
                  <a:lnTo>
                    <a:pt x="2719" y="0"/>
                  </a:lnTo>
                  <a:lnTo>
                    <a:pt x="23" y="10622"/>
                  </a:lnTo>
                  <a:lnTo>
                    <a:pt x="0" y="11587"/>
                  </a:lnTo>
                  <a:lnTo>
                    <a:pt x="301" y="11981"/>
                  </a:lnTo>
                  <a:lnTo>
                    <a:pt x="1452" y="11981"/>
                  </a:lnTo>
                  <a:lnTo>
                    <a:pt x="1838" y="10622"/>
                  </a:lnTo>
                  <a:lnTo>
                    <a:pt x="3561" y="4256"/>
                  </a:lnTo>
                  <a:lnTo>
                    <a:pt x="6458" y="1452"/>
                  </a:lnTo>
                  <a:lnTo>
                    <a:pt x="14278" y="1452"/>
                  </a:lnTo>
                  <a:lnTo>
                    <a:pt x="1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6" name="object 45"/>
            <p:cNvSpPr/>
            <p:nvPr/>
          </p:nvSpPr>
          <p:spPr>
            <a:xfrm>
              <a:off x="-1977881" y="3486582"/>
              <a:ext cx="33975" cy="147227"/>
            </a:xfrm>
            <a:custGeom>
              <a:avLst/>
              <a:gdLst/>
              <a:ahLst/>
              <a:cxnLst/>
              <a:rect l="l" t="t" r="r" b="b"/>
              <a:pathLst>
                <a:path w="17144" h="74294">
                  <a:moveTo>
                    <a:pt x="16416" y="0"/>
                  </a:moveTo>
                  <a:lnTo>
                    <a:pt x="15180" y="0"/>
                  </a:lnTo>
                  <a:lnTo>
                    <a:pt x="9084" y="5314"/>
                  </a:lnTo>
                  <a:lnTo>
                    <a:pt x="5523" y="12553"/>
                  </a:lnTo>
                  <a:lnTo>
                    <a:pt x="1753" y="20070"/>
                  </a:lnTo>
                  <a:lnTo>
                    <a:pt x="0" y="27888"/>
                  </a:lnTo>
                  <a:lnTo>
                    <a:pt x="0" y="43640"/>
                  </a:lnTo>
                  <a:lnTo>
                    <a:pt x="1058" y="52416"/>
                  </a:lnTo>
                  <a:lnTo>
                    <a:pt x="4828" y="60234"/>
                  </a:lnTo>
                  <a:lnTo>
                    <a:pt x="9262" y="69133"/>
                  </a:lnTo>
                  <a:lnTo>
                    <a:pt x="15272" y="73961"/>
                  </a:lnTo>
                  <a:lnTo>
                    <a:pt x="16416" y="73961"/>
                  </a:lnTo>
                  <a:lnTo>
                    <a:pt x="16810" y="73753"/>
                  </a:lnTo>
                  <a:lnTo>
                    <a:pt x="16810" y="72996"/>
                  </a:lnTo>
                  <a:lnTo>
                    <a:pt x="15543" y="71729"/>
                  </a:lnTo>
                  <a:lnTo>
                    <a:pt x="9024" y="62352"/>
                  </a:lnTo>
                  <a:lnTo>
                    <a:pt x="5093" y="50001"/>
                  </a:lnTo>
                  <a:lnTo>
                    <a:pt x="5128" y="31944"/>
                  </a:lnTo>
                  <a:lnTo>
                    <a:pt x="6989" y="18537"/>
                  </a:lnTo>
                  <a:lnTo>
                    <a:pt x="10720" y="8684"/>
                  </a:lnTo>
                  <a:lnTo>
                    <a:pt x="16810" y="965"/>
                  </a:lnTo>
                  <a:lnTo>
                    <a:pt x="16810" y="185"/>
                  </a:lnTo>
                  <a:lnTo>
                    <a:pt x="164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7" name="object 46"/>
            <p:cNvSpPr/>
            <p:nvPr/>
          </p:nvSpPr>
          <p:spPr>
            <a:xfrm>
              <a:off x="-1933209" y="3504937"/>
              <a:ext cx="44042" cy="93118"/>
            </a:xfrm>
            <a:custGeom>
              <a:avLst/>
              <a:gdLst/>
              <a:ahLst/>
              <a:cxnLst/>
              <a:rect l="l" t="t" r="r" b="b"/>
              <a:pathLst>
                <a:path w="22225" h="46990">
                  <a:moveTo>
                    <a:pt x="13217" y="16416"/>
                  </a:moveTo>
                  <a:lnTo>
                    <a:pt x="8513" y="16416"/>
                  </a:lnTo>
                  <a:lnTo>
                    <a:pt x="3515" y="36123"/>
                  </a:lnTo>
                  <a:lnTo>
                    <a:pt x="2989" y="38541"/>
                  </a:lnTo>
                  <a:lnTo>
                    <a:pt x="2804" y="39290"/>
                  </a:lnTo>
                  <a:lnTo>
                    <a:pt x="2804" y="43732"/>
                  </a:lnTo>
                  <a:lnTo>
                    <a:pt x="5222" y="46931"/>
                  </a:lnTo>
                  <a:lnTo>
                    <a:pt x="16810" y="46931"/>
                  </a:lnTo>
                  <a:lnTo>
                    <a:pt x="17387" y="45386"/>
                  </a:lnTo>
                  <a:lnTo>
                    <a:pt x="7331" y="45386"/>
                  </a:lnTo>
                  <a:lnTo>
                    <a:pt x="7254" y="43732"/>
                  </a:lnTo>
                  <a:lnTo>
                    <a:pt x="7289" y="40256"/>
                  </a:lnTo>
                  <a:lnTo>
                    <a:pt x="7423" y="39592"/>
                  </a:lnTo>
                  <a:lnTo>
                    <a:pt x="13217" y="16416"/>
                  </a:lnTo>
                  <a:close/>
                </a:path>
                <a:path w="22225" h="46990">
                  <a:moveTo>
                    <a:pt x="20456" y="34949"/>
                  </a:moveTo>
                  <a:lnTo>
                    <a:pt x="19614" y="34949"/>
                  </a:lnTo>
                  <a:lnTo>
                    <a:pt x="19490" y="35250"/>
                  </a:lnTo>
                  <a:lnTo>
                    <a:pt x="19313" y="35343"/>
                  </a:lnTo>
                  <a:lnTo>
                    <a:pt x="18834" y="36610"/>
                  </a:lnTo>
                  <a:lnTo>
                    <a:pt x="17289" y="40256"/>
                  </a:lnTo>
                  <a:lnTo>
                    <a:pt x="13913" y="45386"/>
                  </a:lnTo>
                  <a:lnTo>
                    <a:pt x="17387" y="45386"/>
                  </a:lnTo>
                  <a:lnTo>
                    <a:pt x="20850" y="36123"/>
                  </a:lnTo>
                  <a:lnTo>
                    <a:pt x="20850" y="35157"/>
                  </a:lnTo>
                  <a:lnTo>
                    <a:pt x="20456" y="34949"/>
                  </a:lnTo>
                  <a:close/>
                </a:path>
                <a:path w="22225" h="46990">
                  <a:moveTo>
                    <a:pt x="22117" y="14276"/>
                  </a:moveTo>
                  <a:lnTo>
                    <a:pt x="0" y="14276"/>
                  </a:lnTo>
                  <a:lnTo>
                    <a:pt x="0" y="16416"/>
                  </a:lnTo>
                  <a:lnTo>
                    <a:pt x="22117" y="16416"/>
                  </a:lnTo>
                  <a:lnTo>
                    <a:pt x="22117" y="14276"/>
                  </a:lnTo>
                  <a:close/>
                </a:path>
                <a:path w="22225" h="46990">
                  <a:moveTo>
                    <a:pt x="15844" y="0"/>
                  </a:moveTo>
                  <a:lnTo>
                    <a:pt x="14183" y="0"/>
                  </a:lnTo>
                  <a:lnTo>
                    <a:pt x="12553" y="185"/>
                  </a:lnTo>
                  <a:lnTo>
                    <a:pt x="11981" y="2595"/>
                  </a:lnTo>
                  <a:lnTo>
                    <a:pt x="9084" y="14276"/>
                  </a:lnTo>
                  <a:lnTo>
                    <a:pt x="13696" y="14276"/>
                  </a:lnTo>
                  <a:lnTo>
                    <a:pt x="16416" y="3561"/>
                  </a:lnTo>
                  <a:lnTo>
                    <a:pt x="16693" y="2595"/>
                  </a:lnTo>
                  <a:lnTo>
                    <a:pt x="16717" y="664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8" name="object 47"/>
            <p:cNvSpPr/>
            <p:nvPr/>
          </p:nvSpPr>
          <p:spPr>
            <a:xfrm>
              <a:off x="-1879153" y="3550635"/>
              <a:ext cx="46559" cy="69209"/>
            </a:xfrm>
            <a:custGeom>
              <a:avLst/>
              <a:gdLst/>
              <a:ahLst/>
              <a:cxnLst/>
              <a:rect l="l" t="t" r="r" b="b"/>
              <a:pathLst>
                <a:path w="23494" h="34925">
                  <a:moveTo>
                    <a:pt x="11587" y="0"/>
                  </a:moveTo>
                  <a:lnTo>
                    <a:pt x="10807" y="0"/>
                  </a:lnTo>
                  <a:lnTo>
                    <a:pt x="9270" y="177"/>
                  </a:lnTo>
                  <a:lnTo>
                    <a:pt x="4256" y="571"/>
                  </a:lnTo>
                  <a:lnTo>
                    <a:pt x="3777" y="571"/>
                  </a:lnTo>
                  <a:lnTo>
                    <a:pt x="3777" y="2201"/>
                  </a:lnTo>
                  <a:lnTo>
                    <a:pt x="7423" y="2201"/>
                  </a:lnTo>
                  <a:lnTo>
                    <a:pt x="7423" y="3167"/>
                  </a:lnTo>
                  <a:lnTo>
                    <a:pt x="7246" y="4040"/>
                  </a:lnTo>
                  <a:lnTo>
                    <a:pt x="70" y="32531"/>
                  </a:lnTo>
                  <a:lnTo>
                    <a:pt x="0" y="33975"/>
                  </a:lnTo>
                  <a:lnTo>
                    <a:pt x="664" y="34671"/>
                  </a:lnTo>
                  <a:lnTo>
                    <a:pt x="3290" y="34671"/>
                  </a:lnTo>
                  <a:lnTo>
                    <a:pt x="3953" y="32044"/>
                  </a:lnTo>
                  <a:lnTo>
                    <a:pt x="4349" y="30329"/>
                  </a:lnTo>
                  <a:lnTo>
                    <a:pt x="5708" y="25107"/>
                  </a:lnTo>
                  <a:lnTo>
                    <a:pt x="6187" y="23083"/>
                  </a:lnTo>
                  <a:lnTo>
                    <a:pt x="15937" y="23083"/>
                  </a:lnTo>
                  <a:lnTo>
                    <a:pt x="10923" y="22117"/>
                  </a:lnTo>
                  <a:lnTo>
                    <a:pt x="8389" y="21723"/>
                  </a:lnTo>
                  <a:lnTo>
                    <a:pt x="9390" y="21151"/>
                  </a:lnTo>
                  <a:lnTo>
                    <a:pt x="6674" y="21151"/>
                  </a:lnTo>
                  <a:lnTo>
                    <a:pt x="11587" y="1444"/>
                  </a:lnTo>
                  <a:lnTo>
                    <a:pt x="11773" y="749"/>
                  </a:lnTo>
                  <a:lnTo>
                    <a:pt x="11773" y="478"/>
                  </a:lnTo>
                  <a:lnTo>
                    <a:pt x="11587" y="0"/>
                  </a:lnTo>
                  <a:close/>
                </a:path>
                <a:path w="23494" h="34925">
                  <a:moveTo>
                    <a:pt x="15937" y="23083"/>
                  </a:moveTo>
                  <a:lnTo>
                    <a:pt x="6187" y="23083"/>
                  </a:lnTo>
                  <a:lnTo>
                    <a:pt x="8876" y="23353"/>
                  </a:lnTo>
                  <a:lnTo>
                    <a:pt x="12252" y="24234"/>
                  </a:lnTo>
                  <a:lnTo>
                    <a:pt x="12234" y="27702"/>
                  </a:lnTo>
                  <a:lnTo>
                    <a:pt x="12159" y="28096"/>
                  </a:lnTo>
                  <a:lnTo>
                    <a:pt x="11981" y="28668"/>
                  </a:lnTo>
                  <a:lnTo>
                    <a:pt x="11889" y="29448"/>
                  </a:lnTo>
                  <a:lnTo>
                    <a:pt x="11889" y="32531"/>
                  </a:lnTo>
                  <a:lnTo>
                    <a:pt x="14005" y="34671"/>
                  </a:lnTo>
                  <a:lnTo>
                    <a:pt x="18926" y="34671"/>
                  </a:lnTo>
                  <a:lnTo>
                    <a:pt x="20099" y="33311"/>
                  </a:lnTo>
                  <a:lnTo>
                    <a:pt x="15751" y="33311"/>
                  </a:lnTo>
                  <a:lnTo>
                    <a:pt x="15501" y="32438"/>
                  </a:lnTo>
                  <a:lnTo>
                    <a:pt x="15499" y="29448"/>
                  </a:lnTo>
                  <a:lnTo>
                    <a:pt x="15703" y="28668"/>
                  </a:lnTo>
                  <a:lnTo>
                    <a:pt x="15751" y="28274"/>
                  </a:lnTo>
                  <a:lnTo>
                    <a:pt x="15891" y="27702"/>
                  </a:lnTo>
                  <a:lnTo>
                    <a:pt x="15937" y="23083"/>
                  </a:lnTo>
                  <a:close/>
                </a:path>
                <a:path w="23494" h="34925">
                  <a:moveTo>
                    <a:pt x="22511" y="26466"/>
                  </a:moveTo>
                  <a:lnTo>
                    <a:pt x="21545" y="26466"/>
                  </a:lnTo>
                  <a:lnTo>
                    <a:pt x="21429" y="26822"/>
                  </a:lnTo>
                  <a:lnTo>
                    <a:pt x="21244" y="27702"/>
                  </a:lnTo>
                  <a:lnTo>
                    <a:pt x="20580" y="30028"/>
                  </a:lnTo>
                  <a:lnTo>
                    <a:pt x="19313" y="33311"/>
                  </a:lnTo>
                  <a:lnTo>
                    <a:pt x="20099" y="33311"/>
                  </a:lnTo>
                  <a:lnTo>
                    <a:pt x="20278" y="33102"/>
                  </a:lnTo>
                  <a:lnTo>
                    <a:pt x="22125" y="30414"/>
                  </a:lnTo>
                  <a:lnTo>
                    <a:pt x="22806" y="27702"/>
                  </a:lnTo>
                  <a:lnTo>
                    <a:pt x="22874" y="26644"/>
                  </a:lnTo>
                  <a:lnTo>
                    <a:pt x="22511" y="26466"/>
                  </a:lnTo>
                  <a:close/>
                </a:path>
                <a:path w="23494" h="34925">
                  <a:moveTo>
                    <a:pt x="22302" y="12460"/>
                  </a:moveTo>
                  <a:lnTo>
                    <a:pt x="16995" y="12460"/>
                  </a:lnTo>
                  <a:lnTo>
                    <a:pt x="14399" y="14662"/>
                  </a:lnTo>
                  <a:lnTo>
                    <a:pt x="11587" y="17474"/>
                  </a:lnTo>
                  <a:lnTo>
                    <a:pt x="8690" y="20278"/>
                  </a:lnTo>
                  <a:lnTo>
                    <a:pt x="7547" y="20757"/>
                  </a:lnTo>
                  <a:lnTo>
                    <a:pt x="6674" y="21151"/>
                  </a:lnTo>
                  <a:lnTo>
                    <a:pt x="9390" y="21151"/>
                  </a:lnTo>
                  <a:lnTo>
                    <a:pt x="10228" y="20672"/>
                  </a:lnTo>
                  <a:lnTo>
                    <a:pt x="11889" y="18919"/>
                  </a:lnTo>
                  <a:lnTo>
                    <a:pt x="12468" y="18347"/>
                  </a:lnTo>
                  <a:lnTo>
                    <a:pt x="15149" y="15628"/>
                  </a:lnTo>
                  <a:lnTo>
                    <a:pt x="17381" y="13789"/>
                  </a:lnTo>
                  <a:lnTo>
                    <a:pt x="23208" y="13789"/>
                  </a:lnTo>
                  <a:lnTo>
                    <a:pt x="22302" y="12460"/>
                  </a:lnTo>
                  <a:close/>
                </a:path>
                <a:path w="23494" h="34925">
                  <a:moveTo>
                    <a:pt x="23208" y="13789"/>
                  </a:moveTo>
                  <a:lnTo>
                    <a:pt x="20371" y="13789"/>
                  </a:lnTo>
                  <a:lnTo>
                    <a:pt x="20943" y="13998"/>
                  </a:lnTo>
                  <a:lnTo>
                    <a:pt x="21337" y="14484"/>
                  </a:lnTo>
                  <a:lnTo>
                    <a:pt x="18741" y="14878"/>
                  </a:lnTo>
                  <a:lnTo>
                    <a:pt x="18741" y="18254"/>
                  </a:lnTo>
                  <a:lnTo>
                    <a:pt x="19614" y="19011"/>
                  </a:lnTo>
                  <a:lnTo>
                    <a:pt x="22032" y="19011"/>
                  </a:lnTo>
                  <a:lnTo>
                    <a:pt x="23477" y="17953"/>
                  </a:lnTo>
                  <a:lnTo>
                    <a:pt x="23477" y="14183"/>
                  </a:lnTo>
                  <a:lnTo>
                    <a:pt x="23208" y="13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9" name="object 48"/>
            <p:cNvSpPr/>
            <p:nvPr/>
          </p:nvSpPr>
          <p:spPr>
            <a:xfrm>
              <a:off x="-1813969" y="3486582"/>
              <a:ext cx="33975" cy="147227"/>
            </a:xfrm>
            <a:custGeom>
              <a:avLst/>
              <a:gdLst/>
              <a:ahLst/>
              <a:cxnLst/>
              <a:rect l="l" t="t" r="r" b="b"/>
              <a:pathLst>
                <a:path w="17144" h="74294">
                  <a:moveTo>
                    <a:pt x="1452" y="0"/>
                  </a:moveTo>
                  <a:lnTo>
                    <a:pt x="393" y="0"/>
                  </a:lnTo>
                  <a:lnTo>
                    <a:pt x="0" y="185"/>
                  </a:lnTo>
                  <a:lnTo>
                    <a:pt x="0" y="965"/>
                  </a:lnTo>
                  <a:lnTo>
                    <a:pt x="1266" y="2201"/>
                  </a:lnTo>
                  <a:lnTo>
                    <a:pt x="7751" y="11607"/>
                  </a:lnTo>
                  <a:lnTo>
                    <a:pt x="11636" y="23976"/>
                  </a:lnTo>
                  <a:lnTo>
                    <a:pt x="11594" y="42044"/>
                  </a:lnTo>
                  <a:lnTo>
                    <a:pt x="9733" y="55447"/>
                  </a:lnTo>
                  <a:lnTo>
                    <a:pt x="6019" y="65291"/>
                  </a:lnTo>
                  <a:lnTo>
                    <a:pt x="0" y="72996"/>
                  </a:lnTo>
                  <a:lnTo>
                    <a:pt x="0" y="73753"/>
                  </a:lnTo>
                  <a:lnTo>
                    <a:pt x="393" y="73961"/>
                  </a:lnTo>
                  <a:lnTo>
                    <a:pt x="1660" y="73961"/>
                  </a:lnTo>
                  <a:lnTo>
                    <a:pt x="7725" y="68654"/>
                  </a:lnTo>
                  <a:lnTo>
                    <a:pt x="15056" y="53868"/>
                  </a:lnTo>
                  <a:lnTo>
                    <a:pt x="16810" y="45872"/>
                  </a:lnTo>
                  <a:lnTo>
                    <a:pt x="16810" y="31387"/>
                  </a:lnTo>
                  <a:lnTo>
                    <a:pt x="16022" y="22302"/>
                  </a:lnTo>
                  <a:lnTo>
                    <a:pt x="11889" y="13704"/>
                  </a:lnTo>
                  <a:lnTo>
                    <a:pt x="7547" y="4828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0" name="object 49"/>
            <p:cNvSpPr/>
            <p:nvPr/>
          </p:nvSpPr>
          <p:spPr>
            <a:xfrm>
              <a:off x="-5083782" y="3265859"/>
              <a:ext cx="1160197" cy="855677"/>
            </a:xfrm>
            <a:custGeom>
              <a:avLst/>
              <a:gdLst/>
              <a:ahLst/>
              <a:cxnLst/>
              <a:rect l="l" t="t" r="r" b="b"/>
              <a:pathLst>
                <a:path w="585469" h="431800">
                  <a:moveTo>
                    <a:pt x="0" y="0"/>
                  </a:moveTo>
                  <a:lnTo>
                    <a:pt x="585066" y="0"/>
                  </a:lnTo>
                  <a:lnTo>
                    <a:pt x="585066" y="431773"/>
                  </a:lnTo>
                  <a:lnTo>
                    <a:pt x="0" y="431773"/>
                  </a:lnTo>
                  <a:lnTo>
                    <a:pt x="0" y="0"/>
                  </a:lnTo>
                  <a:close/>
                </a:path>
              </a:pathLst>
            </a:custGeom>
            <a:ln w="6180">
              <a:solidFill>
                <a:srgbClr val="171C56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1" name="object 50"/>
            <p:cNvSpPr/>
            <p:nvPr/>
          </p:nvSpPr>
          <p:spPr>
            <a:xfrm>
              <a:off x="-5011293" y="4041588"/>
              <a:ext cx="1041913" cy="0"/>
            </a:xfrm>
            <a:custGeom>
              <a:avLst/>
              <a:gdLst/>
              <a:ahLst/>
              <a:cxnLst/>
              <a:rect l="l" t="t" r="r" b="b"/>
              <a:pathLst>
                <a:path w="525780">
                  <a:moveTo>
                    <a:pt x="0" y="0"/>
                  </a:moveTo>
                  <a:lnTo>
                    <a:pt x="525558" y="0"/>
                  </a:lnTo>
                </a:path>
              </a:pathLst>
            </a:custGeom>
            <a:ln w="6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2" name="object 51"/>
            <p:cNvSpPr/>
            <p:nvPr/>
          </p:nvSpPr>
          <p:spPr>
            <a:xfrm>
              <a:off x="-4033871" y="4011936"/>
              <a:ext cx="80534" cy="59142"/>
            </a:xfrm>
            <a:custGeom>
              <a:avLst/>
              <a:gdLst/>
              <a:ahLst/>
              <a:cxnLst/>
              <a:rect l="l" t="t" r="r" b="b"/>
              <a:pathLst>
                <a:path w="40639" h="29844">
                  <a:moveTo>
                    <a:pt x="0" y="0"/>
                  </a:moveTo>
                  <a:lnTo>
                    <a:pt x="3285" y="6219"/>
                  </a:lnTo>
                  <a:lnTo>
                    <a:pt x="4605" y="18357"/>
                  </a:lnTo>
                  <a:lnTo>
                    <a:pt x="0" y="29780"/>
                  </a:lnTo>
                  <a:lnTo>
                    <a:pt x="40495" y="14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3" name="object 52"/>
            <p:cNvSpPr/>
            <p:nvPr/>
          </p:nvSpPr>
          <p:spPr>
            <a:xfrm>
              <a:off x="-5011292" y="3610878"/>
              <a:ext cx="955087" cy="344788"/>
            </a:xfrm>
            <a:custGeom>
              <a:avLst/>
              <a:gdLst/>
              <a:ahLst/>
              <a:cxnLst/>
              <a:rect l="l" t="t" r="r" b="b"/>
              <a:pathLst>
                <a:path w="481964" h="173990">
                  <a:moveTo>
                    <a:pt x="0" y="173530"/>
                  </a:moveTo>
                  <a:lnTo>
                    <a:pt x="30020" y="131715"/>
                  </a:lnTo>
                  <a:lnTo>
                    <a:pt x="65541" y="96857"/>
                  </a:lnTo>
                  <a:lnTo>
                    <a:pt x="90368" y="87419"/>
                  </a:lnTo>
                  <a:lnTo>
                    <a:pt x="102155" y="87870"/>
                  </a:lnTo>
                  <a:lnTo>
                    <a:pt x="146141" y="104854"/>
                  </a:lnTo>
                  <a:lnTo>
                    <a:pt x="156561" y="110851"/>
                  </a:lnTo>
                  <a:lnTo>
                    <a:pt x="166836" y="116730"/>
                  </a:lnTo>
                  <a:lnTo>
                    <a:pt x="177010" y="122083"/>
                  </a:lnTo>
                  <a:lnTo>
                    <a:pt x="187124" y="126501"/>
                  </a:lnTo>
                  <a:lnTo>
                    <a:pt x="197222" y="129574"/>
                  </a:lnTo>
                  <a:lnTo>
                    <a:pt x="207347" y="130894"/>
                  </a:lnTo>
                  <a:lnTo>
                    <a:pt x="217542" y="130052"/>
                  </a:lnTo>
                  <a:lnTo>
                    <a:pt x="258357" y="100879"/>
                  </a:lnTo>
                  <a:lnTo>
                    <a:pt x="281344" y="65536"/>
                  </a:lnTo>
                  <a:lnTo>
                    <a:pt x="288600" y="53209"/>
                  </a:lnTo>
                  <a:lnTo>
                    <a:pt x="295979" y="41239"/>
                  </a:lnTo>
                  <a:lnTo>
                    <a:pt x="320818" y="11260"/>
                  </a:lnTo>
                  <a:lnTo>
                    <a:pt x="341589" y="0"/>
                  </a:lnTo>
                  <a:lnTo>
                    <a:pt x="355390" y="39"/>
                  </a:lnTo>
                  <a:lnTo>
                    <a:pt x="397961" y="15068"/>
                  </a:lnTo>
                  <a:lnTo>
                    <a:pt x="437363" y="42699"/>
                  </a:lnTo>
                  <a:lnTo>
                    <a:pt x="467274" y="70371"/>
                  </a:lnTo>
                  <a:lnTo>
                    <a:pt x="478819" y="82641"/>
                  </a:lnTo>
                  <a:lnTo>
                    <a:pt x="481370" y="85527"/>
                  </a:lnTo>
                </a:path>
              </a:pathLst>
            </a:custGeom>
            <a:ln w="61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4" name="object 53"/>
            <p:cNvSpPr/>
            <p:nvPr/>
          </p:nvSpPr>
          <p:spPr>
            <a:xfrm>
              <a:off x="-4954130" y="3875518"/>
              <a:ext cx="0" cy="163585"/>
            </a:xfrm>
            <a:custGeom>
              <a:avLst/>
              <a:gdLst/>
              <a:ahLst/>
              <a:cxnLst/>
              <a:rect l="l" t="t" r="r" b="b"/>
              <a:pathLst>
                <a:path h="82550">
                  <a:moveTo>
                    <a:pt x="0" y="822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5" name="object 54"/>
            <p:cNvSpPr/>
            <p:nvPr/>
          </p:nvSpPr>
          <p:spPr>
            <a:xfrm>
              <a:off x="-4978654" y="3851544"/>
              <a:ext cx="49076" cy="49076"/>
            </a:xfrm>
            <a:custGeom>
              <a:avLst/>
              <a:gdLst/>
              <a:ahLst/>
              <a:cxnLst/>
              <a:rect l="l" t="t" r="r" b="b"/>
              <a:pathLst>
                <a:path w="24765" h="24765">
                  <a:moveTo>
                    <a:pt x="24720" y="5523"/>
                  </a:moveTo>
                  <a:lnTo>
                    <a:pt x="24720" y="19166"/>
                  </a:lnTo>
                  <a:lnTo>
                    <a:pt x="19197" y="24682"/>
                  </a:lnTo>
                  <a:lnTo>
                    <a:pt x="5554" y="24682"/>
                  </a:lnTo>
                  <a:lnTo>
                    <a:pt x="0" y="19166"/>
                  </a:lnTo>
                  <a:lnTo>
                    <a:pt x="0" y="5523"/>
                  </a:lnTo>
                  <a:lnTo>
                    <a:pt x="5554" y="0"/>
                  </a:lnTo>
                  <a:lnTo>
                    <a:pt x="19197" y="0"/>
                  </a:lnTo>
                  <a:lnTo>
                    <a:pt x="24720" y="55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6" name="object 55"/>
            <p:cNvSpPr/>
            <p:nvPr/>
          </p:nvSpPr>
          <p:spPr>
            <a:xfrm>
              <a:off x="-4978654" y="3851544"/>
              <a:ext cx="49076" cy="49076"/>
            </a:xfrm>
            <a:custGeom>
              <a:avLst/>
              <a:gdLst/>
              <a:ahLst/>
              <a:cxnLst/>
              <a:rect l="l" t="t" r="r" b="b"/>
              <a:pathLst>
                <a:path w="24765" h="24765">
                  <a:moveTo>
                    <a:pt x="12375" y="0"/>
                  </a:moveTo>
                  <a:lnTo>
                    <a:pt x="19197" y="0"/>
                  </a:lnTo>
                  <a:lnTo>
                    <a:pt x="24720" y="5523"/>
                  </a:lnTo>
                  <a:lnTo>
                    <a:pt x="24720" y="12345"/>
                  </a:lnTo>
                  <a:lnTo>
                    <a:pt x="24720" y="19166"/>
                  </a:lnTo>
                  <a:lnTo>
                    <a:pt x="19197" y="24682"/>
                  </a:lnTo>
                  <a:lnTo>
                    <a:pt x="12375" y="24682"/>
                  </a:lnTo>
                  <a:lnTo>
                    <a:pt x="5554" y="24682"/>
                  </a:lnTo>
                  <a:lnTo>
                    <a:pt x="0" y="19166"/>
                  </a:lnTo>
                  <a:lnTo>
                    <a:pt x="0" y="12345"/>
                  </a:lnTo>
                  <a:lnTo>
                    <a:pt x="0" y="5523"/>
                  </a:lnTo>
                  <a:lnTo>
                    <a:pt x="5554" y="0"/>
                  </a:lnTo>
                  <a:lnTo>
                    <a:pt x="1237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7" name="object 56"/>
            <p:cNvSpPr/>
            <p:nvPr/>
          </p:nvSpPr>
          <p:spPr>
            <a:xfrm>
              <a:off x="-4780589" y="3784093"/>
              <a:ext cx="0" cy="255445"/>
            </a:xfrm>
            <a:custGeom>
              <a:avLst/>
              <a:gdLst/>
              <a:ahLst/>
              <a:cxnLst/>
              <a:rect l="l" t="t" r="r" b="b"/>
              <a:pathLst>
                <a:path h="128905">
                  <a:moveTo>
                    <a:pt x="0" y="12837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8" name="object 57"/>
            <p:cNvSpPr/>
            <p:nvPr/>
          </p:nvSpPr>
          <p:spPr>
            <a:xfrm>
              <a:off x="-4805052" y="3760105"/>
              <a:ext cx="49076" cy="49076"/>
            </a:xfrm>
            <a:custGeom>
              <a:avLst/>
              <a:gdLst/>
              <a:ahLst/>
              <a:cxnLst/>
              <a:rect l="l" t="t" r="r" b="b"/>
              <a:pathLst>
                <a:path w="24765" h="24765">
                  <a:moveTo>
                    <a:pt x="24720" y="5523"/>
                  </a:moveTo>
                  <a:lnTo>
                    <a:pt x="24720" y="19166"/>
                  </a:lnTo>
                  <a:lnTo>
                    <a:pt x="19166" y="24720"/>
                  </a:lnTo>
                  <a:lnTo>
                    <a:pt x="5523" y="24720"/>
                  </a:lnTo>
                  <a:lnTo>
                    <a:pt x="0" y="19166"/>
                  </a:lnTo>
                  <a:lnTo>
                    <a:pt x="0" y="5523"/>
                  </a:lnTo>
                  <a:lnTo>
                    <a:pt x="5523" y="0"/>
                  </a:lnTo>
                  <a:lnTo>
                    <a:pt x="19166" y="0"/>
                  </a:lnTo>
                  <a:lnTo>
                    <a:pt x="24720" y="55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9" name="object 58"/>
            <p:cNvSpPr/>
            <p:nvPr/>
          </p:nvSpPr>
          <p:spPr>
            <a:xfrm>
              <a:off x="-4805052" y="3760105"/>
              <a:ext cx="49076" cy="49076"/>
            </a:xfrm>
            <a:custGeom>
              <a:avLst/>
              <a:gdLst/>
              <a:ahLst/>
              <a:cxnLst/>
              <a:rect l="l" t="t" r="r" b="b"/>
              <a:pathLst>
                <a:path w="24765" h="24765">
                  <a:moveTo>
                    <a:pt x="12345" y="0"/>
                  </a:moveTo>
                  <a:lnTo>
                    <a:pt x="19166" y="0"/>
                  </a:lnTo>
                  <a:lnTo>
                    <a:pt x="24720" y="5523"/>
                  </a:lnTo>
                  <a:lnTo>
                    <a:pt x="24720" y="12345"/>
                  </a:lnTo>
                  <a:lnTo>
                    <a:pt x="24720" y="19166"/>
                  </a:lnTo>
                  <a:lnTo>
                    <a:pt x="19166" y="24720"/>
                  </a:lnTo>
                  <a:lnTo>
                    <a:pt x="12345" y="24720"/>
                  </a:lnTo>
                  <a:lnTo>
                    <a:pt x="5523" y="24720"/>
                  </a:lnTo>
                  <a:lnTo>
                    <a:pt x="0" y="19166"/>
                  </a:lnTo>
                  <a:lnTo>
                    <a:pt x="0" y="12345"/>
                  </a:lnTo>
                  <a:lnTo>
                    <a:pt x="0" y="5523"/>
                  </a:lnTo>
                  <a:lnTo>
                    <a:pt x="5523" y="0"/>
                  </a:lnTo>
                  <a:lnTo>
                    <a:pt x="1234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0" name="object 59"/>
            <p:cNvSpPr/>
            <p:nvPr/>
          </p:nvSpPr>
          <p:spPr>
            <a:xfrm>
              <a:off x="-4606989" y="3869548"/>
              <a:ext cx="0" cy="169877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852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1" name="object 60"/>
            <p:cNvSpPr/>
            <p:nvPr/>
          </p:nvSpPr>
          <p:spPr>
            <a:xfrm>
              <a:off x="-4631451" y="3845558"/>
              <a:ext cx="49076" cy="49076"/>
            </a:xfrm>
            <a:custGeom>
              <a:avLst/>
              <a:gdLst/>
              <a:ahLst/>
              <a:cxnLst/>
              <a:rect l="l" t="t" r="r" b="b"/>
              <a:pathLst>
                <a:path w="24765" h="24765">
                  <a:moveTo>
                    <a:pt x="24682" y="5554"/>
                  </a:moveTo>
                  <a:lnTo>
                    <a:pt x="24682" y="19166"/>
                  </a:lnTo>
                  <a:lnTo>
                    <a:pt x="19166" y="24720"/>
                  </a:lnTo>
                  <a:lnTo>
                    <a:pt x="5523" y="24720"/>
                  </a:lnTo>
                  <a:lnTo>
                    <a:pt x="0" y="19166"/>
                  </a:lnTo>
                  <a:lnTo>
                    <a:pt x="0" y="5554"/>
                  </a:lnTo>
                  <a:lnTo>
                    <a:pt x="5523" y="0"/>
                  </a:lnTo>
                  <a:lnTo>
                    <a:pt x="19166" y="0"/>
                  </a:lnTo>
                  <a:lnTo>
                    <a:pt x="24682" y="55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2" name="object 61"/>
            <p:cNvSpPr/>
            <p:nvPr/>
          </p:nvSpPr>
          <p:spPr>
            <a:xfrm>
              <a:off x="-4631451" y="3845558"/>
              <a:ext cx="49076" cy="49076"/>
            </a:xfrm>
            <a:custGeom>
              <a:avLst/>
              <a:gdLst/>
              <a:ahLst/>
              <a:cxnLst/>
              <a:rect l="l" t="t" r="r" b="b"/>
              <a:pathLst>
                <a:path w="24765" h="24765">
                  <a:moveTo>
                    <a:pt x="12345" y="0"/>
                  </a:moveTo>
                  <a:lnTo>
                    <a:pt x="19166" y="0"/>
                  </a:lnTo>
                  <a:lnTo>
                    <a:pt x="24682" y="5554"/>
                  </a:lnTo>
                  <a:lnTo>
                    <a:pt x="24682" y="12345"/>
                  </a:lnTo>
                  <a:lnTo>
                    <a:pt x="24682" y="19166"/>
                  </a:lnTo>
                  <a:lnTo>
                    <a:pt x="19166" y="24720"/>
                  </a:lnTo>
                  <a:lnTo>
                    <a:pt x="12345" y="24720"/>
                  </a:lnTo>
                  <a:lnTo>
                    <a:pt x="5523" y="24720"/>
                  </a:lnTo>
                  <a:lnTo>
                    <a:pt x="0" y="19166"/>
                  </a:lnTo>
                  <a:lnTo>
                    <a:pt x="0" y="12345"/>
                  </a:lnTo>
                  <a:lnTo>
                    <a:pt x="0" y="5554"/>
                  </a:lnTo>
                  <a:lnTo>
                    <a:pt x="5523" y="0"/>
                  </a:lnTo>
                  <a:lnTo>
                    <a:pt x="1234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3" name="object 62"/>
            <p:cNvSpPr/>
            <p:nvPr/>
          </p:nvSpPr>
          <p:spPr>
            <a:xfrm>
              <a:off x="-4433386" y="3706584"/>
              <a:ext cx="0" cy="332204"/>
            </a:xfrm>
            <a:custGeom>
              <a:avLst/>
              <a:gdLst/>
              <a:ahLst/>
              <a:cxnLst/>
              <a:rect l="l" t="t" r="r" b="b"/>
              <a:pathLst>
                <a:path h="167640">
                  <a:moveTo>
                    <a:pt x="0" y="1674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4" name="object 63"/>
            <p:cNvSpPr/>
            <p:nvPr/>
          </p:nvSpPr>
          <p:spPr>
            <a:xfrm>
              <a:off x="-4457910" y="3682611"/>
              <a:ext cx="49076" cy="49076"/>
            </a:xfrm>
            <a:custGeom>
              <a:avLst/>
              <a:gdLst/>
              <a:ahLst/>
              <a:cxnLst/>
              <a:rect l="l" t="t" r="r" b="b"/>
              <a:pathLst>
                <a:path w="24765" h="24765">
                  <a:moveTo>
                    <a:pt x="24713" y="5523"/>
                  </a:moveTo>
                  <a:lnTo>
                    <a:pt x="24713" y="19158"/>
                  </a:lnTo>
                  <a:lnTo>
                    <a:pt x="19189" y="24682"/>
                  </a:lnTo>
                  <a:lnTo>
                    <a:pt x="5554" y="24682"/>
                  </a:lnTo>
                  <a:lnTo>
                    <a:pt x="0" y="19158"/>
                  </a:lnTo>
                  <a:lnTo>
                    <a:pt x="0" y="5523"/>
                  </a:lnTo>
                  <a:lnTo>
                    <a:pt x="5554" y="0"/>
                  </a:lnTo>
                  <a:lnTo>
                    <a:pt x="19189" y="0"/>
                  </a:lnTo>
                  <a:lnTo>
                    <a:pt x="24713" y="55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5" name="object 64"/>
            <p:cNvSpPr/>
            <p:nvPr/>
          </p:nvSpPr>
          <p:spPr>
            <a:xfrm>
              <a:off x="-4457910" y="3682611"/>
              <a:ext cx="49076" cy="49076"/>
            </a:xfrm>
            <a:custGeom>
              <a:avLst/>
              <a:gdLst/>
              <a:ahLst/>
              <a:cxnLst/>
              <a:rect l="l" t="t" r="r" b="b"/>
              <a:pathLst>
                <a:path w="24765" h="24765">
                  <a:moveTo>
                    <a:pt x="12375" y="0"/>
                  </a:moveTo>
                  <a:lnTo>
                    <a:pt x="19189" y="0"/>
                  </a:lnTo>
                  <a:lnTo>
                    <a:pt x="24713" y="5523"/>
                  </a:lnTo>
                  <a:lnTo>
                    <a:pt x="24713" y="12345"/>
                  </a:lnTo>
                  <a:lnTo>
                    <a:pt x="24713" y="19158"/>
                  </a:lnTo>
                  <a:lnTo>
                    <a:pt x="19189" y="24682"/>
                  </a:lnTo>
                  <a:lnTo>
                    <a:pt x="12375" y="24682"/>
                  </a:lnTo>
                  <a:lnTo>
                    <a:pt x="5554" y="24682"/>
                  </a:lnTo>
                  <a:lnTo>
                    <a:pt x="0" y="19158"/>
                  </a:lnTo>
                  <a:lnTo>
                    <a:pt x="0" y="12345"/>
                  </a:lnTo>
                  <a:lnTo>
                    <a:pt x="0" y="5523"/>
                  </a:lnTo>
                  <a:lnTo>
                    <a:pt x="5554" y="0"/>
                  </a:lnTo>
                  <a:lnTo>
                    <a:pt x="1237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6" name="object 65"/>
            <p:cNvSpPr/>
            <p:nvPr/>
          </p:nvSpPr>
          <p:spPr>
            <a:xfrm>
              <a:off x="-4259845" y="3619094"/>
              <a:ext cx="0" cy="420288"/>
            </a:xfrm>
            <a:custGeom>
              <a:avLst/>
              <a:gdLst/>
              <a:ahLst/>
              <a:cxnLst/>
              <a:rect l="l" t="t" r="r" b="b"/>
              <a:pathLst>
                <a:path h="212090">
                  <a:moveTo>
                    <a:pt x="0" y="2116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7" name="object 66"/>
            <p:cNvSpPr/>
            <p:nvPr/>
          </p:nvSpPr>
          <p:spPr>
            <a:xfrm>
              <a:off x="-4284308" y="3595121"/>
              <a:ext cx="49076" cy="49076"/>
            </a:xfrm>
            <a:custGeom>
              <a:avLst/>
              <a:gdLst/>
              <a:ahLst/>
              <a:cxnLst/>
              <a:rect l="l" t="t" r="r" b="b"/>
              <a:pathLst>
                <a:path w="24765" h="24765">
                  <a:moveTo>
                    <a:pt x="24713" y="5554"/>
                  </a:moveTo>
                  <a:lnTo>
                    <a:pt x="24713" y="19189"/>
                  </a:lnTo>
                  <a:lnTo>
                    <a:pt x="19158" y="24713"/>
                  </a:lnTo>
                  <a:lnTo>
                    <a:pt x="5523" y="24713"/>
                  </a:lnTo>
                  <a:lnTo>
                    <a:pt x="0" y="19189"/>
                  </a:lnTo>
                  <a:lnTo>
                    <a:pt x="0" y="5554"/>
                  </a:lnTo>
                  <a:lnTo>
                    <a:pt x="5523" y="0"/>
                  </a:lnTo>
                  <a:lnTo>
                    <a:pt x="19158" y="0"/>
                  </a:lnTo>
                  <a:lnTo>
                    <a:pt x="24713" y="55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8" name="object 67"/>
            <p:cNvSpPr/>
            <p:nvPr/>
          </p:nvSpPr>
          <p:spPr>
            <a:xfrm>
              <a:off x="-4284308" y="3595121"/>
              <a:ext cx="49076" cy="49076"/>
            </a:xfrm>
            <a:custGeom>
              <a:avLst/>
              <a:gdLst/>
              <a:ahLst/>
              <a:cxnLst/>
              <a:rect l="l" t="t" r="r" b="b"/>
              <a:pathLst>
                <a:path w="24765" h="24765">
                  <a:moveTo>
                    <a:pt x="12345" y="0"/>
                  </a:moveTo>
                  <a:lnTo>
                    <a:pt x="19158" y="0"/>
                  </a:lnTo>
                  <a:lnTo>
                    <a:pt x="24713" y="5554"/>
                  </a:lnTo>
                  <a:lnTo>
                    <a:pt x="24713" y="12375"/>
                  </a:lnTo>
                  <a:lnTo>
                    <a:pt x="24713" y="19189"/>
                  </a:lnTo>
                  <a:lnTo>
                    <a:pt x="19158" y="24713"/>
                  </a:lnTo>
                  <a:lnTo>
                    <a:pt x="12345" y="24713"/>
                  </a:lnTo>
                  <a:lnTo>
                    <a:pt x="5523" y="24713"/>
                  </a:lnTo>
                  <a:lnTo>
                    <a:pt x="0" y="19189"/>
                  </a:lnTo>
                  <a:lnTo>
                    <a:pt x="0" y="12375"/>
                  </a:lnTo>
                  <a:lnTo>
                    <a:pt x="0" y="5554"/>
                  </a:lnTo>
                  <a:lnTo>
                    <a:pt x="5523" y="0"/>
                  </a:lnTo>
                  <a:lnTo>
                    <a:pt x="1234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9" name="object 68"/>
            <p:cNvSpPr/>
            <p:nvPr/>
          </p:nvSpPr>
          <p:spPr>
            <a:xfrm>
              <a:off x="-4086258" y="3750308"/>
              <a:ext cx="0" cy="288162"/>
            </a:xfrm>
            <a:custGeom>
              <a:avLst/>
              <a:gdLst/>
              <a:ahLst/>
              <a:cxnLst/>
              <a:rect l="l" t="t" r="r" b="b"/>
              <a:pathLst>
                <a:path h="145415">
                  <a:moveTo>
                    <a:pt x="0" y="1454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0" name="object 69"/>
            <p:cNvSpPr/>
            <p:nvPr/>
          </p:nvSpPr>
          <p:spPr>
            <a:xfrm>
              <a:off x="-4110705" y="3726318"/>
              <a:ext cx="49076" cy="49076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24682" y="5523"/>
                  </a:moveTo>
                  <a:lnTo>
                    <a:pt x="24682" y="19166"/>
                  </a:lnTo>
                  <a:lnTo>
                    <a:pt x="19158" y="24720"/>
                  </a:lnTo>
                  <a:lnTo>
                    <a:pt x="5523" y="24720"/>
                  </a:lnTo>
                  <a:lnTo>
                    <a:pt x="0" y="19166"/>
                  </a:lnTo>
                  <a:lnTo>
                    <a:pt x="0" y="5523"/>
                  </a:lnTo>
                  <a:lnTo>
                    <a:pt x="5523" y="0"/>
                  </a:lnTo>
                  <a:lnTo>
                    <a:pt x="19158" y="0"/>
                  </a:lnTo>
                  <a:lnTo>
                    <a:pt x="24682" y="55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1" name="object 70"/>
            <p:cNvSpPr/>
            <p:nvPr/>
          </p:nvSpPr>
          <p:spPr>
            <a:xfrm>
              <a:off x="-4110705" y="3726318"/>
              <a:ext cx="49076" cy="49076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12337" y="0"/>
                  </a:moveTo>
                  <a:lnTo>
                    <a:pt x="19158" y="0"/>
                  </a:lnTo>
                  <a:lnTo>
                    <a:pt x="24682" y="5523"/>
                  </a:lnTo>
                  <a:lnTo>
                    <a:pt x="24682" y="12345"/>
                  </a:lnTo>
                  <a:lnTo>
                    <a:pt x="24682" y="19166"/>
                  </a:lnTo>
                  <a:lnTo>
                    <a:pt x="19158" y="24720"/>
                  </a:lnTo>
                  <a:lnTo>
                    <a:pt x="12337" y="24720"/>
                  </a:lnTo>
                  <a:lnTo>
                    <a:pt x="5523" y="24720"/>
                  </a:lnTo>
                  <a:lnTo>
                    <a:pt x="0" y="19166"/>
                  </a:lnTo>
                  <a:lnTo>
                    <a:pt x="0" y="12345"/>
                  </a:lnTo>
                  <a:lnTo>
                    <a:pt x="0" y="5523"/>
                  </a:lnTo>
                  <a:lnTo>
                    <a:pt x="5523" y="0"/>
                  </a:lnTo>
                  <a:lnTo>
                    <a:pt x="123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2" name="object 71"/>
            <p:cNvSpPr/>
            <p:nvPr/>
          </p:nvSpPr>
          <p:spPr>
            <a:xfrm>
              <a:off x="-1698970" y="3265859"/>
              <a:ext cx="1160197" cy="855677"/>
            </a:xfrm>
            <a:custGeom>
              <a:avLst/>
              <a:gdLst/>
              <a:ahLst/>
              <a:cxnLst/>
              <a:rect l="l" t="t" r="r" b="b"/>
              <a:pathLst>
                <a:path w="585470" h="431800">
                  <a:moveTo>
                    <a:pt x="0" y="0"/>
                  </a:moveTo>
                  <a:lnTo>
                    <a:pt x="585066" y="0"/>
                  </a:lnTo>
                  <a:lnTo>
                    <a:pt x="585066" y="431773"/>
                  </a:lnTo>
                  <a:lnTo>
                    <a:pt x="0" y="431773"/>
                  </a:lnTo>
                  <a:lnTo>
                    <a:pt x="0" y="0"/>
                  </a:lnTo>
                  <a:close/>
                </a:path>
              </a:pathLst>
            </a:custGeom>
            <a:ln w="6180">
              <a:solidFill>
                <a:srgbClr val="171C56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3" name="object 72"/>
            <p:cNvSpPr/>
            <p:nvPr/>
          </p:nvSpPr>
          <p:spPr>
            <a:xfrm>
              <a:off x="-1618308" y="4040807"/>
              <a:ext cx="1041913" cy="0"/>
            </a:xfrm>
            <a:custGeom>
              <a:avLst/>
              <a:gdLst/>
              <a:ahLst/>
              <a:cxnLst/>
              <a:rect l="l" t="t" r="r" b="b"/>
              <a:pathLst>
                <a:path w="525779">
                  <a:moveTo>
                    <a:pt x="0" y="0"/>
                  </a:moveTo>
                  <a:lnTo>
                    <a:pt x="525566" y="0"/>
                  </a:lnTo>
                </a:path>
              </a:pathLst>
            </a:custGeom>
            <a:ln w="6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4" name="object 73"/>
            <p:cNvSpPr/>
            <p:nvPr/>
          </p:nvSpPr>
          <p:spPr>
            <a:xfrm>
              <a:off x="-640872" y="4011216"/>
              <a:ext cx="80534" cy="59142"/>
            </a:xfrm>
            <a:custGeom>
              <a:avLst/>
              <a:gdLst/>
              <a:ahLst/>
              <a:cxnLst/>
              <a:rect l="l" t="t" r="r" b="b"/>
              <a:pathLst>
                <a:path w="40639" h="29844">
                  <a:moveTo>
                    <a:pt x="0" y="0"/>
                  </a:moveTo>
                  <a:lnTo>
                    <a:pt x="3295" y="6234"/>
                  </a:lnTo>
                  <a:lnTo>
                    <a:pt x="4618" y="18356"/>
                  </a:lnTo>
                  <a:lnTo>
                    <a:pt x="0" y="29780"/>
                  </a:lnTo>
                  <a:lnTo>
                    <a:pt x="40495" y="14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5" name="object 74"/>
            <p:cNvSpPr/>
            <p:nvPr/>
          </p:nvSpPr>
          <p:spPr>
            <a:xfrm>
              <a:off x="-1625428" y="3620778"/>
              <a:ext cx="1041913" cy="347304"/>
            </a:xfrm>
            <a:custGeom>
              <a:avLst/>
              <a:gdLst/>
              <a:ahLst/>
              <a:cxnLst/>
              <a:rect l="l" t="t" r="r" b="b"/>
              <a:pathLst>
                <a:path w="525779" h="175259">
                  <a:moveTo>
                    <a:pt x="0" y="131422"/>
                  </a:moveTo>
                  <a:lnTo>
                    <a:pt x="87604" y="131422"/>
                  </a:lnTo>
                  <a:lnTo>
                    <a:pt x="87604" y="43817"/>
                  </a:lnTo>
                  <a:lnTo>
                    <a:pt x="175178" y="43817"/>
                  </a:lnTo>
                  <a:lnTo>
                    <a:pt x="175178" y="175209"/>
                  </a:lnTo>
                  <a:lnTo>
                    <a:pt x="262783" y="175209"/>
                  </a:lnTo>
                  <a:lnTo>
                    <a:pt x="262783" y="131422"/>
                  </a:lnTo>
                  <a:lnTo>
                    <a:pt x="350387" y="131422"/>
                  </a:lnTo>
                  <a:lnTo>
                    <a:pt x="350387" y="0"/>
                  </a:lnTo>
                  <a:lnTo>
                    <a:pt x="437961" y="0"/>
                  </a:lnTo>
                  <a:lnTo>
                    <a:pt x="437961" y="87604"/>
                  </a:lnTo>
                  <a:lnTo>
                    <a:pt x="525566" y="87604"/>
                  </a:lnTo>
                </a:path>
              </a:pathLst>
            </a:custGeom>
            <a:ln w="6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6" name="object 75"/>
            <p:cNvSpPr/>
            <p:nvPr/>
          </p:nvSpPr>
          <p:spPr>
            <a:xfrm>
              <a:off x="-1650409" y="3856689"/>
              <a:ext cx="49076" cy="49076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19189" y="24713"/>
                  </a:moveTo>
                  <a:lnTo>
                    <a:pt x="5546" y="24713"/>
                  </a:lnTo>
                  <a:lnTo>
                    <a:pt x="0" y="19158"/>
                  </a:lnTo>
                  <a:lnTo>
                    <a:pt x="0" y="5554"/>
                  </a:lnTo>
                  <a:lnTo>
                    <a:pt x="5546" y="0"/>
                  </a:lnTo>
                  <a:lnTo>
                    <a:pt x="19189" y="0"/>
                  </a:lnTo>
                  <a:lnTo>
                    <a:pt x="24713" y="5554"/>
                  </a:lnTo>
                  <a:lnTo>
                    <a:pt x="24713" y="19158"/>
                  </a:lnTo>
                  <a:lnTo>
                    <a:pt x="19189" y="24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7" name="object 76"/>
            <p:cNvSpPr/>
            <p:nvPr/>
          </p:nvSpPr>
          <p:spPr>
            <a:xfrm>
              <a:off x="-1650409" y="3856689"/>
              <a:ext cx="49076" cy="49076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24713" y="12375"/>
                  </a:moveTo>
                  <a:lnTo>
                    <a:pt x="24713" y="19158"/>
                  </a:lnTo>
                  <a:lnTo>
                    <a:pt x="19189" y="24713"/>
                  </a:lnTo>
                  <a:lnTo>
                    <a:pt x="12368" y="24713"/>
                  </a:lnTo>
                  <a:lnTo>
                    <a:pt x="5546" y="24713"/>
                  </a:lnTo>
                  <a:lnTo>
                    <a:pt x="0" y="19158"/>
                  </a:lnTo>
                  <a:lnTo>
                    <a:pt x="0" y="12375"/>
                  </a:lnTo>
                  <a:lnTo>
                    <a:pt x="0" y="5554"/>
                  </a:lnTo>
                  <a:lnTo>
                    <a:pt x="5546" y="0"/>
                  </a:lnTo>
                  <a:lnTo>
                    <a:pt x="12368" y="0"/>
                  </a:lnTo>
                  <a:lnTo>
                    <a:pt x="19189" y="0"/>
                  </a:lnTo>
                  <a:lnTo>
                    <a:pt x="24713" y="5554"/>
                  </a:lnTo>
                  <a:lnTo>
                    <a:pt x="24713" y="123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8" name="object 77"/>
            <p:cNvSpPr/>
            <p:nvPr/>
          </p:nvSpPr>
          <p:spPr>
            <a:xfrm>
              <a:off x="-1473227" y="3689193"/>
              <a:ext cx="40267" cy="40267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15574" y="20062"/>
                  </a:moveTo>
                  <a:lnTo>
                    <a:pt x="4496" y="20062"/>
                  </a:lnTo>
                  <a:lnTo>
                    <a:pt x="0" y="15566"/>
                  </a:lnTo>
                  <a:lnTo>
                    <a:pt x="0" y="4496"/>
                  </a:lnTo>
                  <a:lnTo>
                    <a:pt x="4496" y="0"/>
                  </a:lnTo>
                  <a:lnTo>
                    <a:pt x="15574" y="0"/>
                  </a:lnTo>
                  <a:lnTo>
                    <a:pt x="20070" y="4496"/>
                  </a:lnTo>
                  <a:lnTo>
                    <a:pt x="20070" y="15566"/>
                  </a:lnTo>
                  <a:lnTo>
                    <a:pt x="15574" y="200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9" name="object 78"/>
            <p:cNvSpPr/>
            <p:nvPr/>
          </p:nvSpPr>
          <p:spPr>
            <a:xfrm>
              <a:off x="-1473227" y="3689193"/>
              <a:ext cx="40267" cy="40267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20070" y="10011"/>
                  </a:moveTo>
                  <a:lnTo>
                    <a:pt x="20070" y="15566"/>
                  </a:lnTo>
                  <a:lnTo>
                    <a:pt x="15574" y="20062"/>
                  </a:lnTo>
                  <a:lnTo>
                    <a:pt x="10019" y="20062"/>
                  </a:lnTo>
                  <a:lnTo>
                    <a:pt x="4496" y="20062"/>
                  </a:lnTo>
                  <a:lnTo>
                    <a:pt x="0" y="15566"/>
                  </a:lnTo>
                  <a:lnTo>
                    <a:pt x="0" y="10011"/>
                  </a:lnTo>
                  <a:lnTo>
                    <a:pt x="0" y="4496"/>
                  </a:lnTo>
                  <a:lnTo>
                    <a:pt x="4496" y="0"/>
                  </a:lnTo>
                  <a:lnTo>
                    <a:pt x="10019" y="0"/>
                  </a:lnTo>
                  <a:lnTo>
                    <a:pt x="15574" y="0"/>
                  </a:lnTo>
                  <a:lnTo>
                    <a:pt x="20070" y="4496"/>
                  </a:lnTo>
                  <a:lnTo>
                    <a:pt x="20070" y="10011"/>
                  </a:lnTo>
                </a:path>
              </a:pathLst>
            </a:custGeom>
            <a:ln w="6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0" name="object 79"/>
            <p:cNvSpPr/>
            <p:nvPr/>
          </p:nvSpPr>
          <p:spPr>
            <a:xfrm>
              <a:off x="-1300054" y="3946090"/>
              <a:ext cx="40267" cy="40267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15543" y="20039"/>
                  </a:moveTo>
                  <a:lnTo>
                    <a:pt x="4472" y="20039"/>
                  </a:lnTo>
                  <a:lnTo>
                    <a:pt x="0" y="15566"/>
                  </a:lnTo>
                  <a:lnTo>
                    <a:pt x="0" y="4465"/>
                  </a:lnTo>
                  <a:lnTo>
                    <a:pt x="4472" y="0"/>
                  </a:lnTo>
                  <a:lnTo>
                    <a:pt x="15543" y="0"/>
                  </a:lnTo>
                  <a:lnTo>
                    <a:pt x="20039" y="4465"/>
                  </a:lnTo>
                  <a:lnTo>
                    <a:pt x="20039" y="15566"/>
                  </a:lnTo>
                  <a:lnTo>
                    <a:pt x="15543" y="200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1" name="object 80"/>
            <p:cNvSpPr/>
            <p:nvPr/>
          </p:nvSpPr>
          <p:spPr>
            <a:xfrm>
              <a:off x="-1300054" y="3946090"/>
              <a:ext cx="40267" cy="40267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20039" y="10019"/>
                  </a:moveTo>
                  <a:lnTo>
                    <a:pt x="20039" y="15566"/>
                  </a:lnTo>
                  <a:lnTo>
                    <a:pt x="15543" y="20039"/>
                  </a:lnTo>
                  <a:lnTo>
                    <a:pt x="10019" y="20039"/>
                  </a:lnTo>
                  <a:lnTo>
                    <a:pt x="4472" y="20039"/>
                  </a:lnTo>
                  <a:lnTo>
                    <a:pt x="0" y="15566"/>
                  </a:lnTo>
                  <a:lnTo>
                    <a:pt x="0" y="10019"/>
                  </a:lnTo>
                  <a:lnTo>
                    <a:pt x="0" y="4465"/>
                  </a:lnTo>
                  <a:lnTo>
                    <a:pt x="4472" y="0"/>
                  </a:lnTo>
                  <a:lnTo>
                    <a:pt x="10019" y="0"/>
                  </a:lnTo>
                  <a:lnTo>
                    <a:pt x="15543" y="0"/>
                  </a:lnTo>
                  <a:lnTo>
                    <a:pt x="20039" y="4465"/>
                  </a:lnTo>
                  <a:lnTo>
                    <a:pt x="20039" y="10019"/>
                  </a:lnTo>
                  <a:close/>
                </a:path>
              </a:pathLst>
            </a:custGeom>
            <a:ln w="6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2" name="object 81"/>
            <p:cNvSpPr/>
            <p:nvPr/>
          </p:nvSpPr>
          <p:spPr>
            <a:xfrm>
              <a:off x="-1124109" y="3861234"/>
              <a:ext cx="40267" cy="40267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15566" y="20070"/>
                  </a:moveTo>
                  <a:lnTo>
                    <a:pt x="4496" y="20070"/>
                  </a:lnTo>
                  <a:lnTo>
                    <a:pt x="0" y="15566"/>
                  </a:lnTo>
                  <a:lnTo>
                    <a:pt x="0" y="4496"/>
                  </a:lnTo>
                  <a:lnTo>
                    <a:pt x="4496" y="0"/>
                  </a:lnTo>
                  <a:lnTo>
                    <a:pt x="15566" y="0"/>
                  </a:lnTo>
                  <a:lnTo>
                    <a:pt x="20062" y="4496"/>
                  </a:lnTo>
                  <a:lnTo>
                    <a:pt x="20062" y="15566"/>
                  </a:lnTo>
                  <a:lnTo>
                    <a:pt x="15566" y="20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3" name="object 82"/>
            <p:cNvSpPr/>
            <p:nvPr/>
          </p:nvSpPr>
          <p:spPr>
            <a:xfrm>
              <a:off x="-1124109" y="3861234"/>
              <a:ext cx="40267" cy="40267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20062" y="10050"/>
                  </a:moveTo>
                  <a:lnTo>
                    <a:pt x="20062" y="15566"/>
                  </a:lnTo>
                  <a:lnTo>
                    <a:pt x="15566" y="20070"/>
                  </a:lnTo>
                  <a:lnTo>
                    <a:pt x="10042" y="20070"/>
                  </a:lnTo>
                  <a:lnTo>
                    <a:pt x="4496" y="20070"/>
                  </a:lnTo>
                  <a:lnTo>
                    <a:pt x="0" y="15566"/>
                  </a:lnTo>
                  <a:lnTo>
                    <a:pt x="0" y="10050"/>
                  </a:lnTo>
                  <a:lnTo>
                    <a:pt x="0" y="4496"/>
                  </a:lnTo>
                  <a:lnTo>
                    <a:pt x="4496" y="0"/>
                  </a:lnTo>
                  <a:lnTo>
                    <a:pt x="10042" y="0"/>
                  </a:lnTo>
                  <a:lnTo>
                    <a:pt x="15566" y="0"/>
                  </a:lnTo>
                  <a:lnTo>
                    <a:pt x="20062" y="4496"/>
                  </a:lnTo>
                  <a:lnTo>
                    <a:pt x="20062" y="10050"/>
                  </a:lnTo>
                  <a:close/>
                </a:path>
              </a:pathLst>
            </a:custGeom>
            <a:ln w="6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4" name="object 83"/>
            <p:cNvSpPr/>
            <p:nvPr/>
          </p:nvSpPr>
          <p:spPr>
            <a:xfrm>
              <a:off x="-952603" y="3601275"/>
              <a:ext cx="40267" cy="40267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566" y="20039"/>
                  </a:moveTo>
                  <a:lnTo>
                    <a:pt x="4496" y="20039"/>
                  </a:lnTo>
                  <a:lnTo>
                    <a:pt x="0" y="15543"/>
                  </a:lnTo>
                  <a:lnTo>
                    <a:pt x="0" y="4472"/>
                  </a:lnTo>
                  <a:lnTo>
                    <a:pt x="4496" y="0"/>
                  </a:lnTo>
                  <a:lnTo>
                    <a:pt x="15566" y="0"/>
                  </a:lnTo>
                  <a:lnTo>
                    <a:pt x="20031" y="4472"/>
                  </a:lnTo>
                  <a:lnTo>
                    <a:pt x="20031" y="15543"/>
                  </a:lnTo>
                  <a:lnTo>
                    <a:pt x="15566" y="200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5" name="object 84"/>
            <p:cNvSpPr/>
            <p:nvPr/>
          </p:nvSpPr>
          <p:spPr>
            <a:xfrm>
              <a:off x="-952603" y="3601275"/>
              <a:ext cx="40267" cy="40267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20031" y="10019"/>
                  </a:moveTo>
                  <a:lnTo>
                    <a:pt x="20031" y="15543"/>
                  </a:lnTo>
                  <a:lnTo>
                    <a:pt x="15566" y="20039"/>
                  </a:lnTo>
                  <a:lnTo>
                    <a:pt x="10019" y="20039"/>
                  </a:lnTo>
                  <a:lnTo>
                    <a:pt x="4496" y="20039"/>
                  </a:lnTo>
                  <a:lnTo>
                    <a:pt x="0" y="15543"/>
                  </a:lnTo>
                  <a:lnTo>
                    <a:pt x="0" y="10019"/>
                  </a:lnTo>
                  <a:lnTo>
                    <a:pt x="0" y="4472"/>
                  </a:lnTo>
                  <a:lnTo>
                    <a:pt x="4496" y="0"/>
                  </a:lnTo>
                  <a:lnTo>
                    <a:pt x="10019" y="0"/>
                  </a:lnTo>
                  <a:lnTo>
                    <a:pt x="15566" y="0"/>
                  </a:lnTo>
                  <a:lnTo>
                    <a:pt x="20031" y="4472"/>
                  </a:lnTo>
                  <a:lnTo>
                    <a:pt x="20031" y="10019"/>
                  </a:lnTo>
                  <a:close/>
                </a:path>
              </a:pathLst>
            </a:custGeom>
            <a:ln w="6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6" name="object 85"/>
            <p:cNvSpPr/>
            <p:nvPr/>
          </p:nvSpPr>
          <p:spPr>
            <a:xfrm>
              <a:off x="-776981" y="3771295"/>
              <a:ext cx="40267" cy="40267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574" y="20070"/>
                  </a:moveTo>
                  <a:lnTo>
                    <a:pt x="4496" y="20070"/>
                  </a:lnTo>
                  <a:lnTo>
                    <a:pt x="0" y="15574"/>
                  </a:lnTo>
                  <a:lnTo>
                    <a:pt x="0" y="4496"/>
                  </a:lnTo>
                  <a:lnTo>
                    <a:pt x="4496" y="0"/>
                  </a:lnTo>
                  <a:lnTo>
                    <a:pt x="15574" y="0"/>
                  </a:lnTo>
                  <a:lnTo>
                    <a:pt x="20070" y="4496"/>
                  </a:lnTo>
                  <a:lnTo>
                    <a:pt x="20070" y="15574"/>
                  </a:lnTo>
                  <a:lnTo>
                    <a:pt x="15574" y="20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7" name="object 86"/>
            <p:cNvSpPr/>
            <p:nvPr/>
          </p:nvSpPr>
          <p:spPr>
            <a:xfrm>
              <a:off x="-776981" y="3771295"/>
              <a:ext cx="40267" cy="40267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20070" y="10050"/>
                  </a:moveTo>
                  <a:lnTo>
                    <a:pt x="20070" y="15574"/>
                  </a:lnTo>
                  <a:lnTo>
                    <a:pt x="15574" y="20070"/>
                  </a:lnTo>
                  <a:lnTo>
                    <a:pt x="10050" y="20070"/>
                  </a:lnTo>
                  <a:lnTo>
                    <a:pt x="4496" y="20070"/>
                  </a:lnTo>
                  <a:lnTo>
                    <a:pt x="0" y="15574"/>
                  </a:lnTo>
                  <a:lnTo>
                    <a:pt x="0" y="10050"/>
                  </a:lnTo>
                  <a:lnTo>
                    <a:pt x="0" y="4496"/>
                  </a:lnTo>
                  <a:lnTo>
                    <a:pt x="4496" y="0"/>
                  </a:lnTo>
                  <a:lnTo>
                    <a:pt x="10050" y="0"/>
                  </a:lnTo>
                  <a:lnTo>
                    <a:pt x="15574" y="0"/>
                  </a:lnTo>
                  <a:lnTo>
                    <a:pt x="20070" y="4496"/>
                  </a:lnTo>
                  <a:lnTo>
                    <a:pt x="20070" y="10050"/>
                  </a:lnTo>
                  <a:close/>
                </a:path>
              </a:pathLst>
            </a:custGeom>
            <a:ln w="6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8" name="object 92"/>
            <p:cNvSpPr txBox="1"/>
            <p:nvPr/>
          </p:nvSpPr>
          <p:spPr>
            <a:xfrm>
              <a:off x="-5060984" y="3310031"/>
              <a:ext cx="1108603" cy="15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168" algn="ctr"/>
              <a:r>
                <a:rPr sz="500" spc="-40" dirty="0">
                  <a:latin typeface="+mj-lt"/>
                  <a:cs typeface="Arial" panose="020B0604020202020204" pitchFamily="34" charset="0"/>
                </a:rPr>
                <a:t>A/D</a:t>
              </a:r>
              <a:r>
                <a:rPr sz="500" spc="-20" dirty="0">
                  <a:latin typeface="+mj-lt"/>
                  <a:cs typeface="Arial" panose="020B0604020202020204" pitchFamily="34" charset="0"/>
                </a:rPr>
                <a:t>,</a:t>
              </a:r>
              <a:r>
                <a:rPr sz="500" spc="-3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sz="500" spc="20" dirty="0">
                  <a:latin typeface="+mj-lt"/>
                  <a:cs typeface="Arial" panose="020B0604020202020204" pitchFamily="34" charset="0"/>
                </a:rPr>
                <a:t>Sample</a:t>
              </a:r>
              <a:endParaRPr sz="5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9" name="object 93"/>
            <p:cNvSpPr txBox="1"/>
            <p:nvPr/>
          </p:nvSpPr>
          <p:spPr>
            <a:xfrm>
              <a:off x="-1667986" y="3333781"/>
              <a:ext cx="848128" cy="15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168" algn="ctr"/>
              <a:r>
                <a:rPr sz="500" spc="-30" dirty="0">
                  <a:latin typeface="+mj-lt"/>
                  <a:cs typeface="Arial" panose="020B0604020202020204" pitchFamily="34" charset="0"/>
                </a:rPr>
                <a:t>D/A, </a:t>
              </a:r>
              <a:r>
                <a:rPr sz="500" spc="30" dirty="0">
                  <a:latin typeface="+mj-lt"/>
                  <a:cs typeface="Arial" panose="020B0604020202020204" pitchFamily="34" charset="0"/>
                </a:rPr>
                <a:t>ZOH</a:t>
              </a:r>
              <a:endParaRPr sz="5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0" name="object 3"/>
            <p:cNvSpPr txBox="1"/>
            <p:nvPr/>
          </p:nvSpPr>
          <p:spPr>
            <a:xfrm>
              <a:off x="-3200538" y="4622570"/>
              <a:ext cx="716000" cy="2470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168" algn="ctr"/>
              <a:r>
                <a:rPr lang="en-US" sz="800" spc="20" dirty="0">
                  <a:latin typeface="+mj-lt"/>
                  <a:cs typeface="Arial" panose="020B0604020202020204" pitchFamily="34" charset="0"/>
                </a:rPr>
                <a:t>Plant</a:t>
              </a:r>
              <a:endParaRPr sz="800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21" name="Content Placeholder 10"/>
          <p:cNvSpPr>
            <a:spLocks noGrp="1"/>
          </p:cNvSpPr>
          <p:nvPr>
            <p:ph sz="half" idx="2"/>
          </p:nvPr>
        </p:nvSpPr>
        <p:spPr>
          <a:xfrm>
            <a:off x="3956729" y="4427147"/>
            <a:ext cx="2438670" cy="6787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i="1" dirty="0" smtClean="0">
                <a:solidFill>
                  <a:schemeClr val="tx1"/>
                </a:solidFill>
              </a:rPr>
              <a:t>Learn and apply model-based systems engineering and CPS concepts/tools, languages and tools.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065" y="4303690"/>
            <a:ext cx="3510262" cy="1928209"/>
            <a:chOff x="-3239922" y="2671517"/>
            <a:chExt cx="5579662" cy="2929653"/>
          </a:xfrm>
        </p:grpSpPr>
        <p:sp>
          <p:nvSpPr>
            <p:cNvPr id="124" name="object 19"/>
            <p:cNvSpPr/>
            <p:nvPr/>
          </p:nvSpPr>
          <p:spPr>
            <a:xfrm>
              <a:off x="-1152507" y="3508703"/>
              <a:ext cx="1859972" cy="20924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28" name="object 23"/>
            <p:cNvSpPr txBox="1"/>
            <p:nvPr/>
          </p:nvSpPr>
          <p:spPr>
            <a:xfrm>
              <a:off x="-2820189" y="4204248"/>
              <a:ext cx="1085956" cy="2338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168"/>
              <a:r>
                <a:rPr sz="1000" spc="30" dirty="0">
                  <a:latin typeface="Lucida Sans"/>
                  <a:cs typeface="Lucida Sans"/>
                </a:rPr>
                <a:t>Sensors</a:t>
              </a:r>
              <a:endParaRPr sz="1000" dirty="0">
                <a:latin typeface="Lucida Sans"/>
                <a:cs typeface="Lucida Sans"/>
              </a:endParaRPr>
            </a:p>
          </p:txBody>
        </p:sp>
        <p:sp>
          <p:nvSpPr>
            <p:cNvPr id="130" name="object 25"/>
            <p:cNvSpPr txBox="1"/>
            <p:nvPr/>
          </p:nvSpPr>
          <p:spPr>
            <a:xfrm>
              <a:off x="-978007" y="2692992"/>
              <a:ext cx="1492400" cy="4816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25168" marR="10067" algn="ctr">
                <a:lnSpc>
                  <a:spcPct val="103499"/>
                </a:lnSpc>
              </a:pPr>
              <a:r>
                <a:rPr sz="1000" spc="-10" dirty="0">
                  <a:latin typeface="Lucida Sans"/>
                  <a:cs typeface="Lucida Sans"/>
                </a:rPr>
                <a:t>Cont</a:t>
              </a:r>
              <a:r>
                <a:rPr sz="1000" spc="-50" dirty="0">
                  <a:latin typeface="Lucida Sans"/>
                  <a:cs typeface="Lucida Sans"/>
                </a:rPr>
                <a:t>r</a:t>
              </a:r>
              <a:r>
                <a:rPr sz="1000" spc="-40" dirty="0">
                  <a:latin typeface="Lucida Sans"/>
                  <a:cs typeface="Lucida Sans"/>
                </a:rPr>
                <a:t>ol</a:t>
              </a:r>
              <a:r>
                <a:rPr sz="1000" spc="-30" dirty="0">
                  <a:latin typeface="Lucida Sans"/>
                  <a:cs typeface="Lucida Sans"/>
                </a:rPr>
                <a:t> </a:t>
              </a:r>
              <a:r>
                <a:rPr sz="1000" dirty="0">
                  <a:latin typeface="Lucida Sans"/>
                  <a:cs typeface="Lucida Sans"/>
                </a:rPr>
                <a:t>Computi</a:t>
              </a:r>
              <a:r>
                <a:rPr sz="1000" spc="10" dirty="0">
                  <a:latin typeface="Lucida Sans"/>
                  <a:cs typeface="Lucida Sans"/>
                </a:rPr>
                <a:t>ng</a:t>
              </a:r>
              <a:endParaRPr sz="1000" dirty="0">
                <a:latin typeface="Lucida Sans"/>
                <a:cs typeface="Lucida Sans"/>
              </a:endParaRPr>
            </a:p>
          </p:txBody>
        </p:sp>
        <p:sp>
          <p:nvSpPr>
            <p:cNvPr id="131" name="object 26"/>
            <p:cNvSpPr txBox="1"/>
            <p:nvPr/>
          </p:nvSpPr>
          <p:spPr>
            <a:xfrm>
              <a:off x="1031057" y="4204248"/>
              <a:ext cx="1308683" cy="2338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168"/>
              <a:r>
                <a:rPr sz="1000" spc="-69" dirty="0">
                  <a:latin typeface="Lucida Sans"/>
                  <a:cs typeface="Lucida Sans"/>
                </a:rPr>
                <a:t>A</a:t>
              </a:r>
              <a:r>
                <a:rPr sz="1000" spc="40" dirty="0">
                  <a:latin typeface="Lucida Sans"/>
                  <a:cs typeface="Lucida Sans"/>
                </a:rPr>
                <a:t>ctu</a:t>
              </a:r>
              <a:r>
                <a:rPr sz="1000" spc="50" dirty="0">
                  <a:latin typeface="Lucida Sans"/>
                  <a:cs typeface="Lucida Sans"/>
                </a:rPr>
                <a:t>a</a:t>
              </a:r>
              <a:r>
                <a:rPr sz="1000" dirty="0">
                  <a:latin typeface="Lucida Sans"/>
                  <a:cs typeface="Lucida Sans"/>
                </a:rPr>
                <a:t>tors</a:t>
              </a:r>
            </a:p>
          </p:txBody>
        </p:sp>
        <p:sp>
          <p:nvSpPr>
            <p:cNvPr id="138" name="object 33"/>
            <p:cNvSpPr txBox="1"/>
            <p:nvPr/>
          </p:nvSpPr>
          <p:spPr>
            <a:xfrm>
              <a:off x="-3239922" y="2882487"/>
              <a:ext cx="1751619" cy="2104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168"/>
              <a:r>
                <a:rPr sz="900" i="1" spc="30" dirty="0">
                  <a:latin typeface="Lucida Sans"/>
                  <a:cs typeface="Lucida Sans"/>
                </a:rPr>
                <a:t>Measur</a:t>
              </a:r>
              <a:r>
                <a:rPr sz="900" i="1" spc="79" dirty="0">
                  <a:latin typeface="Lucida Sans"/>
                  <a:cs typeface="Lucida Sans"/>
                </a:rPr>
                <a:t>ements</a:t>
              </a:r>
              <a:endParaRPr sz="900" dirty="0">
                <a:latin typeface="Lucida Sans"/>
                <a:cs typeface="Lucida Sans"/>
              </a:endParaRPr>
            </a:p>
          </p:txBody>
        </p:sp>
        <p:sp>
          <p:nvSpPr>
            <p:cNvPr id="142" name="object 37"/>
            <p:cNvSpPr txBox="1"/>
            <p:nvPr/>
          </p:nvSpPr>
          <p:spPr>
            <a:xfrm>
              <a:off x="995482" y="3020704"/>
              <a:ext cx="1093939" cy="42086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168"/>
              <a:r>
                <a:rPr sz="900" i="1" spc="10" dirty="0">
                  <a:latin typeface="Lucida Sans"/>
                  <a:cs typeface="Lucida Sans"/>
                </a:rPr>
                <a:t>Controlle</a:t>
              </a:r>
              <a:r>
                <a:rPr sz="900" i="1" spc="20" dirty="0">
                  <a:latin typeface="Lucida Sans"/>
                  <a:cs typeface="Lucida Sans"/>
                </a:rPr>
                <a:t>r</a:t>
              </a:r>
              <a:r>
                <a:rPr sz="900" i="1" spc="10" dirty="0">
                  <a:latin typeface="Lucida Sans"/>
                  <a:cs typeface="Lucida Sans"/>
                </a:rPr>
                <a:t> </a:t>
              </a:r>
              <a:endParaRPr lang="en-US" sz="900" i="1" spc="10" dirty="0" smtClean="0">
                <a:latin typeface="Lucida Sans"/>
                <a:cs typeface="Lucida Sans"/>
              </a:endParaRPr>
            </a:p>
            <a:p>
              <a:pPr marL="25168"/>
              <a:r>
                <a:rPr sz="900" i="1" spc="30" dirty="0" smtClean="0">
                  <a:latin typeface="Lucida Sans"/>
                  <a:cs typeface="Lucida Sans"/>
                </a:rPr>
                <a:t>Output</a:t>
              </a:r>
              <a:r>
                <a:rPr sz="900" i="1" spc="69" dirty="0" smtClean="0">
                  <a:latin typeface="Lucida Sans"/>
                  <a:cs typeface="Lucida Sans"/>
                </a:rPr>
                <a:t>s</a:t>
              </a:r>
              <a:endParaRPr sz="900" dirty="0">
                <a:latin typeface="Lucida Sans"/>
                <a:cs typeface="Lucida Sans"/>
              </a:endParaRPr>
            </a:p>
          </p:txBody>
        </p:sp>
        <p:sp>
          <p:nvSpPr>
            <p:cNvPr id="143" name="Right Arrow 142"/>
            <p:cNvSpPr/>
            <p:nvPr/>
          </p:nvSpPr>
          <p:spPr>
            <a:xfrm rot="5400000">
              <a:off x="1309465" y="3637377"/>
              <a:ext cx="502569" cy="5171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4" name="Right Arrow 143"/>
            <p:cNvSpPr/>
            <p:nvPr/>
          </p:nvSpPr>
          <p:spPr>
            <a:xfrm rot="10800000">
              <a:off x="403838" y="4125326"/>
              <a:ext cx="502569" cy="5171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5" name="Right Arrow 144"/>
            <p:cNvSpPr/>
            <p:nvPr/>
          </p:nvSpPr>
          <p:spPr>
            <a:xfrm rot="10800000">
              <a:off x="-1786755" y="4125326"/>
              <a:ext cx="502569" cy="5171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6" name="Right Arrow 145"/>
            <p:cNvSpPr/>
            <p:nvPr/>
          </p:nvSpPr>
          <p:spPr>
            <a:xfrm rot="16200000">
              <a:off x="-2567528" y="3439593"/>
              <a:ext cx="502569" cy="5171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7" name="Right Arrow 146"/>
            <p:cNvSpPr/>
            <p:nvPr/>
          </p:nvSpPr>
          <p:spPr>
            <a:xfrm>
              <a:off x="-1581404" y="2728351"/>
              <a:ext cx="502569" cy="5171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8" name="Right Arrow 147"/>
            <p:cNvSpPr/>
            <p:nvPr/>
          </p:nvSpPr>
          <p:spPr>
            <a:xfrm>
              <a:off x="579564" y="2671517"/>
              <a:ext cx="502569" cy="5171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20815" y="2483715"/>
            <a:ext cx="4558158" cy="1145676"/>
            <a:chOff x="0" y="1917670"/>
            <a:chExt cx="8955088" cy="2201893"/>
          </a:xfrm>
        </p:grpSpPr>
        <p:sp>
          <p:nvSpPr>
            <p:cNvPr id="149" name="Rectangle 3"/>
            <p:cNvSpPr>
              <a:spLocks noChangeArrowheads="1"/>
            </p:cNvSpPr>
            <p:nvPr/>
          </p:nvSpPr>
          <p:spPr bwMode="auto">
            <a:xfrm>
              <a:off x="0" y="1917670"/>
              <a:ext cx="1847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000">
                <a:latin typeface="+mj-lt"/>
              </a:endParaRPr>
            </a:p>
          </p:txBody>
        </p:sp>
        <p:pic>
          <p:nvPicPr>
            <p:cNvPr id="15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3" y="2962275"/>
              <a:ext cx="8842375" cy="115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95"/>
            <a:stretch>
              <a:fillRect/>
            </a:stretch>
          </p:blipFill>
          <p:spPr bwMode="auto">
            <a:xfrm>
              <a:off x="5143500" y="2025650"/>
              <a:ext cx="3697288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528"/>
            <a:stretch>
              <a:fillRect/>
            </a:stretch>
          </p:blipFill>
          <p:spPr bwMode="auto">
            <a:xfrm>
              <a:off x="0" y="2038350"/>
              <a:ext cx="5222875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ounded Rectangle 25"/>
          <p:cNvSpPr/>
          <p:nvPr/>
        </p:nvSpPr>
        <p:spPr>
          <a:xfrm>
            <a:off x="5657777" y="3750883"/>
            <a:ext cx="6293015" cy="26945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Model, Simulate , Build and Analyze </a:t>
            </a:r>
            <a:r>
              <a:rPr lang="en-US" sz="1200" dirty="0" smtClean="0"/>
              <a:t>Cyber-Physical Systems</a:t>
            </a:r>
            <a:r>
              <a:rPr lang="en-US" sz="1200" dirty="0" smtClean="0"/>
              <a:t>!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003" y="1390813"/>
            <a:ext cx="1546164" cy="7093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8" y="1430250"/>
            <a:ext cx="918904" cy="62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24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i="1" dirty="0"/>
              <a:t>New Course! </a:t>
            </a:r>
            <a:r>
              <a:rPr lang="en-US" sz="2800" dirty="0"/>
              <a:t>Fall 2018</a:t>
            </a:r>
            <a:br>
              <a:rPr lang="en-US" sz="2800" dirty="0"/>
            </a:br>
            <a:r>
              <a:rPr lang="en-US" sz="2800" dirty="0"/>
              <a:t>ECSE 4961/6961 Modeling &amp; Simulation for Cyber-Physical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b="1" dirty="0"/>
              <a:t>Course textbooks (required/mandatory): </a:t>
            </a:r>
            <a:r>
              <a:rPr lang="en-US" sz="1600" dirty="0"/>
              <a:t> </a:t>
            </a:r>
          </a:p>
          <a:p>
            <a:pPr lvl="0"/>
            <a:r>
              <a:rPr lang="en-US" sz="1600" b="1" i="1" dirty="0" smtClean="0"/>
              <a:t>Theory:</a:t>
            </a:r>
            <a:r>
              <a:rPr lang="en-US" sz="1600" dirty="0" smtClean="0"/>
              <a:t> Francois </a:t>
            </a:r>
            <a:r>
              <a:rPr lang="en-US" sz="1600" dirty="0"/>
              <a:t>E. </a:t>
            </a:r>
            <a:r>
              <a:rPr lang="en-US" sz="1600" dirty="0" err="1"/>
              <a:t>Cellier</a:t>
            </a:r>
            <a:r>
              <a:rPr lang="en-US" sz="1600" dirty="0"/>
              <a:t> and Ernesto </a:t>
            </a:r>
            <a:r>
              <a:rPr lang="en-US" sz="1600" dirty="0" err="1"/>
              <a:t>Kofman</a:t>
            </a:r>
            <a:r>
              <a:rPr lang="en-US" sz="1600" dirty="0"/>
              <a:t>, “Continuous System Simulation,” Springer-</a:t>
            </a:r>
            <a:r>
              <a:rPr lang="en-US" sz="1600" dirty="0" err="1"/>
              <a:t>Verlag</a:t>
            </a:r>
            <a:r>
              <a:rPr lang="en-US" sz="1600" dirty="0"/>
              <a:t> New York, Inc. Secaucus, NJ, USA, 2006. ISBN:0387261028</a:t>
            </a:r>
          </a:p>
          <a:p>
            <a:pPr lvl="0"/>
            <a:r>
              <a:rPr lang="en-US" sz="1600" b="1" i="1" dirty="0" smtClean="0"/>
              <a:t>Practice:</a:t>
            </a:r>
            <a:r>
              <a:rPr lang="en-US" sz="1600" dirty="0" smtClean="0"/>
              <a:t> P</a:t>
            </a:r>
            <a:r>
              <a:rPr lang="en-US" sz="1600" dirty="0"/>
              <a:t>. </a:t>
            </a:r>
            <a:r>
              <a:rPr lang="en-US" sz="1600" dirty="0" err="1"/>
              <a:t>Fritzson</a:t>
            </a:r>
            <a:r>
              <a:rPr lang="en-US" sz="1600" dirty="0"/>
              <a:t>, </a:t>
            </a:r>
            <a:r>
              <a:rPr lang="en-US" sz="1600" i="1" dirty="0"/>
              <a:t>Principles of Object-Oriented Modeling and Simulation with </a:t>
            </a:r>
            <a:r>
              <a:rPr lang="en-US" sz="1600" i="1" dirty="0" err="1"/>
              <a:t>Modelica</a:t>
            </a:r>
            <a:r>
              <a:rPr lang="en-US" sz="1600" i="1" dirty="0"/>
              <a:t> 3.3: A Cyber-Physical Approach.</a:t>
            </a:r>
            <a:r>
              <a:rPr lang="en-US" sz="1600" dirty="0"/>
              <a:t> Wiley-IEEE Press, 2014. ISBN: 978-1-118-85912-4.</a:t>
            </a:r>
          </a:p>
          <a:p>
            <a:pPr lvl="0"/>
            <a:r>
              <a:rPr lang="en-US" sz="1600" dirty="0" smtClean="0"/>
              <a:t>(</a:t>
            </a:r>
            <a:r>
              <a:rPr lang="en-US" sz="1600" dirty="0"/>
              <a:t>Free-of-cost) Michael M. Tiller, </a:t>
            </a:r>
            <a:r>
              <a:rPr lang="en-US" sz="1600" i="1" dirty="0" err="1"/>
              <a:t>Modelica</a:t>
            </a:r>
            <a:r>
              <a:rPr lang="en-US" sz="1600" i="1" dirty="0"/>
              <a:t> by  Example</a:t>
            </a:r>
            <a:r>
              <a:rPr lang="en-US" sz="1600" dirty="0"/>
              <a:t>. E-book. On-line: </a:t>
            </a:r>
            <a:r>
              <a:rPr lang="en-US" sz="1600" u="sng" dirty="0">
                <a:hlinkClick r:id="rId2"/>
              </a:rPr>
              <a:t>http://book.xogeny.com  </a:t>
            </a:r>
            <a:r>
              <a:rPr lang="en-US" sz="1600" dirty="0"/>
              <a:t> </a:t>
            </a:r>
          </a:p>
          <a:p>
            <a:pPr lvl="0"/>
            <a:r>
              <a:rPr lang="en-US" sz="1600" dirty="0" err="1"/>
              <a:t>Dymola</a:t>
            </a:r>
            <a:r>
              <a:rPr lang="en-US" sz="1600" dirty="0"/>
              <a:t>, FMI Toolbox and Papyrus-RT User Manuals (Digital version </a:t>
            </a:r>
            <a:r>
              <a:rPr lang="en-US" sz="1600" dirty="0" smtClean="0"/>
              <a:t>available with </a:t>
            </a:r>
            <a:r>
              <a:rPr lang="en-US" sz="1600" dirty="0"/>
              <a:t>the software)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Example Jobs Seeking this Course Competences: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Required Embedded Platform:</a:t>
            </a:r>
            <a:endParaRPr lang="en-US" dirty="0"/>
          </a:p>
          <a:p>
            <a:pPr lvl="0"/>
            <a:r>
              <a:rPr lang="en-US" dirty="0"/>
              <a:t>Raspberry Pi </a:t>
            </a:r>
          </a:p>
          <a:p>
            <a:pPr lvl="0"/>
            <a:r>
              <a:rPr lang="en-US" dirty="0"/>
              <a:t>Arduino Uno </a:t>
            </a:r>
          </a:p>
          <a:p>
            <a:r>
              <a:rPr lang="en-US" dirty="0"/>
              <a:t>It is possible to find many options online, the following two are just suggestions:</a:t>
            </a:r>
          </a:p>
          <a:p>
            <a:pPr lvl="0"/>
            <a:r>
              <a:rPr lang="en-US" dirty="0"/>
              <a:t>Official Arduino Starter Kit: </a:t>
            </a:r>
            <a:r>
              <a:rPr lang="en-US" u="sng" dirty="0">
                <a:hlinkClick r:id="rId3"/>
              </a:rPr>
              <a:t>https://store.arduino.cc/usa/arduino-starter-kit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Combo including both platforms: </a:t>
            </a:r>
            <a:r>
              <a:rPr lang="en-US" u="sng" dirty="0">
                <a:hlinkClick r:id="rId4"/>
              </a:rPr>
              <a:t>https://www.amazon.com/Ultimate-Arduino-Uno-Raspberry-oddWires/dp/B01MXTWE8A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Computing</a:t>
            </a:r>
            <a:r>
              <a:rPr lang="en-US" dirty="0" smtClean="0"/>
              <a:t> </a:t>
            </a:r>
            <a:r>
              <a:rPr lang="en-US" b="1" dirty="0"/>
              <a:t>Tools:  </a:t>
            </a:r>
            <a:endParaRPr lang="en-US" dirty="0"/>
          </a:p>
          <a:p>
            <a:pPr lvl="0"/>
            <a:r>
              <a:rPr lang="en-US" dirty="0" err="1"/>
              <a:t>Dymola</a:t>
            </a:r>
            <a:r>
              <a:rPr lang="en-US" dirty="0"/>
              <a:t> – </a:t>
            </a:r>
            <a:r>
              <a:rPr lang="en-US" dirty="0" smtClean="0">
                <a:hlinkClick r:id="rId5"/>
              </a:rPr>
              <a:t>http://www.dymola.com</a:t>
            </a:r>
            <a:r>
              <a:rPr lang="en-US" dirty="0" smtClean="0"/>
              <a:t> licenses </a:t>
            </a:r>
            <a:r>
              <a:rPr lang="en-US" dirty="0"/>
              <a:t>to be provided by RPI.</a:t>
            </a:r>
          </a:p>
          <a:p>
            <a:pPr lvl="0"/>
            <a:r>
              <a:rPr lang="en-US" dirty="0" err="1"/>
              <a:t>OpenModelica</a:t>
            </a:r>
            <a:r>
              <a:rPr lang="en-US" dirty="0"/>
              <a:t> – open source </a:t>
            </a:r>
            <a:r>
              <a:rPr lang="en-US" dirty="0" smtClean="0"/>
              <a:t>software @ </a:t>
            </a:r>
            <a:r>
              <a:rPr lang="en-US" dirty="0" smtClean="0">
                <a:hlinkClick r:id="rId6"/>
              </a:rPr>
              <a:t>http://openmodelica.org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dirty="0"/>
              <a:t>FMI Toolbox for MATLAB/Simulink – licenses to be provided by </a:t>
            </a:r>
            <a:r>
              <a:rPr lang="en-US" dirty="0"/>
              <a:t>RPI: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www.modelon.com/products/modelon-deployment-suite/fmi-toolbox-for-matlabsimulink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842F-61FD-4862-B2DA-65D372AB3FA4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46807"/>
            <a:ext cx="4962525" cy="1040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" y="5678773"/>
            <a:ext cx="5226462" cy="10388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" y="4745436"/>
            <a:ext cx="3749358" cy="775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5271642"/>
            <a:ext cx="3886200" cy="656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38" y="4380072"/>
            <a:ext cx="2673262" cy="6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7040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Example Application of this Course Topics</a:t>
            </a:r>
            <a:br>
              <a:rPr lang="en-US" b="1" dirty="0" smtClean="0"/>
            </a:br>
            <a:r>
              <a:rPr lang="en-US" sz="2000" dirty="0" smtClean="0"/>
              <a:t>Modeling and Simulation of the Aircraft Electronic Control Unit (ECU) in the </a:t>
            </a:r>
            <a:r>
              <a:rPr lang="en-US" sz="2000" dirty="0" err="1" smtClean="0"/>
              <a:t>Grippen</a:t>
            </a:r>
            <a:r>
              <a:rPr lang="en-US" sz="2000" dirty="0" smtClean="0"/>
              <a:t> Fighter Plane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71" y="2209800"/>
            <a:ext cx="4606176" cy="39303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842F-61FD-4862-B2DA-65D372AB3FA4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85" y="1066800"/>
            <a:ext cx="5173256" cy="51816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543800" y="3429000"/>
            <a:ext cx="1219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162800" y="5181600"/>
            <a:ext cx="4343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 ECU code is simulated simultaneously with the aircraft environmental model </a:t>
            </a:r>
            <a:r>
              <a:rPr lang="en-US" sz="1400" dirty="0" smtClean="0">
                <a:sym typeface="Wingdings" panose="05000000000000000000" pitchFamily="2" charset="2"/>
              </a:rPr>
              <a:t> No “abstractions” for the controller function, actual controller code!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3" y="914400"/>
            <a:ext cx="465334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74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obotAr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4931" y="3903437"/>
            <a:ext cx="3521494" cy="2717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Example Learning Activity </a:t>
            </a:r>
            <a:r>
              <a:rPr lang="en-US" dirty="0" smtClean="0"/>
              <a:t>– </a:t>
            </a:r>
            <a:r>
              <a:rPr lang="en-US" i="1" dirty="0" smtClean="0"/>
              <a:t>Proposed</a:t>
            </a:r>
            <a:r>
              <a:rPr lang="en-US" dirty="0" smtClean="0"/>
              <a:t> “6 </a:t>
            </a:r>
            <a:r>
              <a:rPr lang="en-US" dirty="0"/>
              <a:t>DOF </a:t>
            </a:r>
            <a:r>
              <a:rPr lang="en-US" dirty="0" smtClean="0"/>
              <a:t>Robot Arm” Course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82243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Virtual Prototyping:</a:t>
            </a:r>
          </a:p>
          <a:p>
            <a:pPr lvl="1"/>
            <a:r>
              <a:rPr lang="en-US" sz="1600" dirty="0" smtClean="0"/>
              <a:t>Model, code and simulate!</a:t>
            </a:r>
          </a:p>
          <a:p>
            <a:r>
              <a:rPr lang="en-US" sz="2000" dirty="0"/>
              <a:t>Build the Prototype!</a:t>
            </a:r>
          </a:p>
          <a:p>
            <a:r>
              <a:rPr lang="en-US" sz="2000" dirty="0"/>
              <a:t>Deploy control code.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Compare </a:t>
            </a:r>
            <a:r>
              <a:rPr lang="en-US" sz="2000" dirty="0" smtClean="0">
                <a:solidFill>
                  <a:schemeClr val="accent1"/>
                </a:solidFill>
              </a:rPr>
              <a:t>real system and control prototype with the models:</a:t>
            </a:r>
          </a:p>
          <a:p>
            <a:pPr lvl="1"/>
            <a:r>
              <a:rPr lang="en-US" sz="16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Learn about M&amp;S limitations.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842F-61FD-4862-B2DA-65D372AB3FA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5" y="3845587"/>
            <a:ext cx="3952084" cy="2861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7995" y="1048976"/>
            <a:ext cx="1543629" cy="2643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8" r="51303"/>
          <a:stretch/>
        </p:blipFill>
        <p:spPr>
          <a:xfrm>
            <a:off x="5728149" y="2017397"/>
            <a:ext cx="2034007" cy="162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8590515" y="4157087"/>
            <a:ext cx="3379682" cy="2571750"/>
            <a:chOff x="7897918" y="3448049"/>
            <a:chExt cx="4137071" cy="2857501"/>
          </a:xfrm>
        </p:grpSpPr>
        <p:pic>
          <p:nvPicPr>
            <p:cNvPr id="10242" name="Picture 2" descr="https://static.notion-static.com/b0b3d01b-e8ff-4fb1-9fd4-742b8fa461a4/Untitled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44" r="28889"/>
            <a:stretch/>
          </p:blipFill>
          <p:spPr bwMode="auto">
            <a:xfrm>
              <a:off x="10206189" y="3448050"/>
              <a:ext cx="18288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918" y="3448049"/>
              <a:ext cx="2308271" cy="2800033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4397967" y="976442"/>
            <a:ext cx="1960720" cy="5215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Mechanical Multi-body Dynamics Model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43" y="1498013"/>
            <a:ext cx="2350866" cy="213197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3304533">
            <a:off x="7856003" y="3007902"/>
            <a:ext cx="654279" cy="174049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1356860" y="3058044"/>
            <a:ext cx="654279" cy="91571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16200000">
            <a:off x="7369718" y="760745"/>
            <a:ext cx="654279" cy="91571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8590515" y="957816"/>
            <a:ext cx="3499885" cy="5215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Implement the Controller Code</a:t>
            </a:r>
            <a:endParaRPr lang="en-US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6349217" y="4126742"/>
            <a:ext cx="976137" cy="5215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Simulate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11115940" y="4029864"/>
            <a:ext cx="976137" cy="5215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Deploy!</a:t>
            </a:r>
            <a:endParaRPr lang="en-US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291890" y="3769078"/>
            <a:ext cx="927310" cy="3880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31427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rent">
  <a:themeElements>
    <a:clrScheme name="CURENT">
      <a:dk1>
        <a:srgbClr val="4C4C4C"/>
      </a:dk1>
      <a:lt1>
        <a:sysClr val="window" lastClr="FFFFFF"/>
      </a:lt1>
      <a:dk2>
        <a:srgbClr val="4C4C4C"/>
      </a:dk2>
      <a:lt2>
        <a:srgbClr val="FFFFFF"/>
      </a:lt2>
      <a:accent1>
        <a:srgbClr val="007900"/>
      </a:accent1>
      <a:accent2>
        <a:srgbClr val="F77F00"/>
      </a:accent2>
      <a:accent3>
        <a:srgbClr val="7992B1"/>
      </a:accent3>
      <a:accent4>
        <a:srgbClr val="999999"/>
      </a:accent4>
      <a:accent5>
        <a:srgbClr val="9FFF9F"/>
      </a:accent5>
      <a:accent6>
        <a:srgbClr val="FFC789"/>
      </a:accent6>
      <a:hlink>
        <a:srgbClr val="F77F00"/>
      </a:hlink>
      <a:folHlink>
        <a:srgbClr val="FFC789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ent" id="{3E561F30-6243-BC4D-A173-2B1FCCC30170}" vid="{EF7659BD-CAFD-8845-A43C-A3B19796C0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Curent</Template>
  <TotalTime>14865</TotalTime>
  <Words>457</Words>
  <Application>Microsoft Office PowerPoint</Application>
  <PresentationFormat>Widescreen</PresentationFormat>
  <Paragraphs>64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MS PGothic</vt:lpstr>
      <vt:lpstr>Arial</vt:lpstr>
      <vt:lpstr>Calibri</vt:lpstr>
      <vt:lpstr>Century Gothic</vt:lpstr>
      <vt:lpstr>Courier New</vt:lpstr>
      <vt:lpstr>Lucida Sans</vt:lpstr>
      <vt:lpstr>Wingdings</vt:lpstr>
      <vt:lpstr>Wingdings 2</vt:lpstr>
      <vt:lpstr>Curent</vt:lpstr>
      <vt:lpstr>New Course! Fall 2018 ECSE 4961/6961 Modeling &amp; Simulation for Cyber-Physical Systems</vt:lpstr>
      <vt:lpstr>New Course! Fall 2018 ECSE 4961/6961 Modeling &amp; Simulation for Cyber-Physical Systems</vt:lpstr>
      <vt:lpstr>Example Application of this Course Topics Modeling and Simulation of the Aircraft Electronic Control Unit (ECU) in the Grippen Fighter Plane</vt:lpstr>
      <vt:lpstr>Example Learning Activity – Proposed “6 DOF Robot Arm” Course Project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EPS Admin</dc:creator>
  <cp:lastModifiedBy>Luigi Vanfretti</cp:lastModifiedBy>
  <cp:revision>651</cp:revision>
  <cp:lastPrinted>2016-09-08T14:02:11Z</cp:lastPrinted>
  <dcterms:created xsi:type="dcterms:W3CDTF">2006-08-16T00:00:00Z</dcterms:created>
  <dcterms:modified xsi:type="dcterms:W3CDTF">2018-03-13T19:42:14Z</dcterms:modified>
</cp:coreProperties>
</file>