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1" r:id="rId6"/>
    <p:sldId id="262" r:id="rId7"/>
    <p:sldId id="279" r:id="rId8"/>
    <p:sldId id="263" r:id="rId9"/>
    <p:sldId id="272" r:id="rId10"/>
    <p:sldId id="273" r:id="rId11"/>
    <p:sldId id="289" r:id="rId12"/>
    <p:sldId id="290" r:id="rId13"/>
    <p:sldId id="275" r:id="rId14"/>
    <p:sldId id="285" r:id="rId15"/>
    <p:sldId id="276" r:id="rId16"/>
    <p:sldId id="284" r:id="rId17"/>
    <p:sldId id="291" r:id="rId18"/>
    <p:sldId id="286" r:id="rId19"/>
    <p:sldId id="266" r:id="rId20"/>
    <p:sldId id="270" r:id="rId21"/>
    <p:sldId id="293" r:id="rId22"/>
    <p:sldId id="281" r:id="rId23"/>
    <p:sldId id="288" r:id="rId24"/>
    <p:sldId id="268" r:id="rId25"/>
    <p:sldId id="292" r:id="rId26"/>
    <p:sldId id="269" r:id="rId27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8A25B2F-B264-419B-B2C0-9402CBADE0DF}" type="datetimeFigureOut">
              <a:rPr lang="en-US"/>
              <a:pPr>
                <a:defRPr/>
              </a:pPr>
              <a:t>9/8/2009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66C189-DCE6-4084-B743-FCD975CA8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9169CC-8B0F-4A94-A56B-1DE81DB188BE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9E0CD-D18A-4C22-B54B-B280D2F2E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0BB7-1663-4FDE-9281-390806E39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91C07-4455-4EAA-9426-3C1533CD1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CC61E-A6E3-4C0C-B23F-BA865BA30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5D4F0-D252-4542-9EFA-99E1C4195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B07BE-5BF0-4481-97CE-317660A2A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64133-30F2-4B12-9B59-0942F330F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DAE7-691E-4977-B825-0A8E55099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D519F-088E-4A72-B150-290992A10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C454-0204-4AED-BBB6-AC1BC13EC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260A2-189B-426F-93F4-E13A8E0A8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3C836A-DFCE-4959-8728-F9287B4E4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rish6@rpi.edu" TargetMode="External"/><Relationship Id="rId2" Type="http://schemas.openxmlformats.org/officeDocument/2006/relationships/hyperlink" Target="http://calculus.math.rpi.edu/rsc-online-version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lac.rpi.ed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fye@rpi.ed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hyperlink" Target="http://reach.rpi.edu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hyperlink" Target="http://www.iie.org/Template.cfm?&amp;Template=/programs/global-e3/default.htm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/>
              <a:t>Welcome</a:t>
            </a:r>
            <a:br>
              <a:rPr lang="en-US" sz="5400" dirty="0" smtClean="0"/>
            </a:br>
            <a:r>
              <a:rPr lang="en-US" sz="5400" dirty="0" smtClean="0"/>
              <a:t>to Rensselaer! </a:t>
            </a:r>
          </a:p>
        </p:txBody>
      </p:sp>
      <p:pic>
        <p:nvPicPr>
          <p:cNvPr id="7" name="Picture 6" descr="20070906_RPI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019800"/>
            <a:ext cx="3822192" cy="725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Calculus 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You had a quiz in your calculus </a:t>
            </a:r>
            <a:r>
              <a:rPr lang="en-US" sz="2400" dirty="0" smtClean="0"/>
              <a:t>class. </a:t>
            </a:r>
            <a:r>
              <a:rPr lang="en-US" sz="2400" dirty="0" smtClean="0"/>
              <a:t>Please come see me if you have concerns.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http://calculus.math.rpi.edu/rsc-online-version.pdf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math dept. &amp; ALAC are running review sessions through out the semester for Cal 1.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Wednesday, September 2nd ------- 8 - 10 PM DCC 308</a:t>
            </a:r>
            <a:br>
              <a:rPr lang="en-US" sz="2400" b="1" dirty="0" smtClean="0"/>
            </a:br>
            <a:r>
              <a:rPr lang="en-US" sz="2400" b="1" dirty="0" smtClean="0"/>
              <a:t>Thursday, September 3rd ----------- 8 - 10 PM DCC 324</a:t>
            </a:r>
            <a:br>
              <a:rPr lang="en-US" sz="2400" b="1" dirty="0" smtClean="0"/>
            </a:br>
            <a:r>
              <a:rPr lang="en-US" sz="2400" b="1" dirty="0" smtClean="0"/>
              <a:t>Wednesday, September 9th -------- 8 - 10 PM DCC 308</a:t>
            </a:r>
            <a:br>
              <a:rPr lang="en-US" sz="2400" b="1" dirty="0" smtClean="0"/>
            </a:br>
            <a:r>
              <a:rPr lang="en-US" sz="2400" b="1" dirty="0" smtClean="0"/>
              <a:t>Sunday September 13th -------------8 - 10 PM DCC  308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/>
              <a:t>Contacts: Bruce Piper-Faculty member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err="1" smtClean="0"/>
              <a:t>Bharath</a:t>
            </a:r>
            <a:r>
              <a:rPr lang="en-US" sz="2400" dirty="0" smtClean="0"/>
              <a:t>  </a:t>
            </a:r>
            <a:r>
              <a:rPr lang="en-US" sz="2400" dirty="0" err="1" smtClean="0"/>
              <a:t>krishnamurthy</a:t>
            </a:r>
            <a:r>
              <a:rPr lang="en-US" sz="2400" dirty="0" smtClean="0"/>
              <a:t>- </a:t>
            </a:r>
            <a:r>
              <a:rPr lang="en-US" sz="2400" dirty="0" smtClean="0">
                <a:hlinkClick r:id="rId3"/>
              </a:rPr>
              <a:t>krish6@rpi.edu</a:t>
            </a:r>
            <a:r>
              <a:rPr lang="en-US" sz="2400" dirty="0" smtClean="0"/>
              <a:t> –Graduate Student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Test Times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Chemistry:</a:t>
            </a:r>
          </a:p>
          <a:p>
            <a:pPr eaLnBrk="1" hangingPunct="1"/>
            <a:r>
              <a:rPr lang="en-US" sz="2400" smtClean="0"/>
              <a:t>Wednesday, Sept. 9</a:t>
            </a:r>
            <a:r>
              <a:rPr lang="en-US" sz="2400" baseline="30000" smtClean="0"/>
              <a:t>th</a:t>
            </a:r>
            <a:r>
              <a:rPr lang="en-US" sz="2400" smtClean="0"/>
              <a:t>   (</a:t>
            </a:r>
            <a:r>
              <a:rPr lang="en-US" sz="1800" smtClean="0"/>
              <a:t>will be an assessment test )</a:t>
            </a:r>
          </a:p>
          <a:p>
            <a:pPr eaLnBrk="1" hangingPunct="1"/>
            <a:r>
              <a:rPr lang="en-US" sz="2400" smtClean="0"/>
              <a:t>Wednesday, Sept. 30</a:t>
            </a:r>
            <a:r>
              <a:rPr lang="en-US" sz="2400" baseline="30000" smtClean="0"/>
              <a:t>th</a:t>
            </a:r>
            <a:r>
              <a:rPr lang="en-US" sz="2400" smtClean="0"/>
              <a:t>  </a:t>
            </a:r>
          </a:p>
          <a:p>
            <a:pPr eaLnBrk="1" hangingPunct="1"/>
            <a:r>
              <a:rPr lang="en-US" sz="2400" smtClean="0"/>
              <a:t>Wednesday, October 28</a:t>
            </a:r>
            <a:r>
              <a:rPr lang="en-US" sz="2400" baseline="30000" smtClean="0"/>
              <a:t>th</a:t>
            </a:r>
            <a:r>
              <a:rPr lang="en-US" sz="2400" smtClean="0"/>
              <a:t> </a:t>
            </a:r>
            <a:endParaRPr lang="en-US" sz="2400" baseline="30000" smtClean="0"/>
          </a:p>
          <a:p>
            <a:pPr eaLnBrk="1" hangingPunct="1"/>
            <a:r>
              <a:rPr lang="en-US" sz="2400" smtClean="0"/>
              <a:t>Wednesday, Dec. 2</a:t>
            </a:r>
            <a:r>
              <a:rPr lang="en-US" sz="2400" baseline="30000" smtClean="0"/>
              <a:t>nd</a:t>
            </a:r>
            <a:r>
              <a:rPr lang="en-US" sz="2400" smtClean="0"/>
              <a:t> </a:t>
            </a:r>
          </a:p>
          <a:p>
            <a:pPr eaLnBrk="1" hangingPunct="1"/>
            <a:r>
              <a:rPr lang="en-US" sz="2400" b="1" smtClean="0"/>
              <a:t>Intro to Engineering Analysis:</a:t>
            </a:r>
          </a:p>
          <a:p>
            <a:pPr eaLnBrk="1" hangingPunct="1"/>
            <a:r>
              <a:rPr lang="en-US" sz="2400" smtClean="0"/>
              <a:t>Wednesday, Sept. 23</a:t>
            </a:r>
            <a:r>
              <a:rPr lang="en-US" sz="2400" baseline="30000" smtClean="0"/>
              <a:t>rd</a:t>
            </a:r>
            <a:r>
              <a:rPr lang="en-US" sz="2400" smtClean="0"/>
              <a:t>   Make-up Sept. 30</a:t>
            </a:r>
            <a:r>
              <a:rPr lang="en-US" sz="2400" baseline="30000" smtClean="0"/>
              <a:t>th</a:t>
            </a:r>
            <a:r>
              <a:rPr lang="en-US" sz="2400" smtClean="0"/>
              <a:t>  </a:t>
            </a:r>
          </a:p>
          <a:p>
            <a:pPr eaLnBrk="1" hangingPunct="1"/>
            <a:r>
              <a:rPr lang="en-US" sz="2400" smtClean="0"/>
              <a:t>Wednesday, Oct. 21</a:t>
            </a:r>
            <a:r>
              <a:rPr lang="en-US" sz="2400" baseline="30000" smtClean="0"/>
              <a:t>st</a:t>
            </a:r>
            <a:r>
              <a:rPr lang="en-US" sz="2400" smtClean="0"/>
              <a:t> 	Make-up Oct. 28</a:t>
            </a:r>
            <a:r>
              <a:rPr lang="en-US" sz="2400" baseline="30000" smtClean="0"/>
              <a:t>th</a:t>
            </a:r>
            <a:r>
              <a:rPr lang="en-US" sz="2400" smtClean="0"/>
              <a:t> </a:t>
            </a:r>
          </a:p>
          <a:p>
            <a:pPr eaLnBrk="1" hangingPunct="1"/>
            <a:r>
              <a:rPr lang="en-US" sz="2400" smtClean="0"/>
              <a:t>Wednesday, Nov. 18</a:t>
            </a:r>
            <a:r>
              <a:rPr lang="en-US" sz="2400" baseline="30000" smtClean="0"/>
              <a:t>th</a:t>
            </a:r>
            <a:r>
              <a:rPr lang="en-US" sz="2400" smtClean="0"/>
              <a:t>  	Make-up Dec. 2</a:t>
            </a:r>
            <a:r>
              <a:rPr lang="en-US" sz="2400" baseline="30000" smtClean="0"/>
              <a:t>nd</a:t>
            </a:r>
            <a:r>
              <a:rPr lang="en-US" sz="24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865187"/>
          </a:xfrm>
        </p:spPr>
        <p:txBody>
          <a:bodyPr/>
          <a:lstStyle/>
          <a:p>
            <a:pPr eaLnBrk="1" hangingPunct="1"/>
            <a:r>
              <a:rPr lang="en-US" smtClean="0"/>
              <a:t>Important dates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066800"/>
          <a:ext cx="70866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20"/>
                <a:gridCol w="1417320"/>
                <a:gridCol w="1417320"/>
                <a:gridCol w="1417320"/>
                <a:gridCol w="1417320"/>
              </a:tblGrid>
              <a:tr h="372432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979546">
                <a:tc>
                  <a:txBody>
                    <a:bodyPr/>
                    <a:lstStyle/>
                    <a:p>
                      <a:r>
                        <a:rPr lang="en-US" dirty="0" smtClean="0"/>
                        <a:t>8/31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Sept. 1</a:t>
                      </a: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FF00"/>
                          </a:solidFill>
                        </a:rPr>
                        <a:t>preCal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</a:rPr>
                        <a:t>  Test 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PreCal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test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err="1" smtClean="0">
                          <a:solidFill>
                            <a:srgbClr val="FFFF00"/>
                          </a:solidFill>
                        </a:rPr>
                        <a:t>PreCal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918324">
                <a:tc>
                  <a:txBody>
                    <a:bodyPr/>
                    <a:lstStyle/>
                    <a:p>
                      <a:r>
                        <a:rPr lang="en-US" dirty="0" smtClean="0"/>
                        <a:t>7-</a:t>
                      </a:r>
                      <a:r>
                        <a:rPr lang="en-US" baseline="0" dirty="0" smtClean="0"/>
                        <a:t> Labor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Sept. 8</a:t>
                      </a:r>
                    </a:p>
                    <a:p>
                      <a:r>
                        <a:rPr lang="en-US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Meet your Adv</a:t>
                      </a:r>
                      <a:endParaRPr lang="en-US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Chem. Assessment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</a:p>
                  </a:txBody>
                  <a:tcPr/>
                </a:tc>
              </a:tr>
              <a:tr h="642827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dk1"/>
                          </a:solidFill>
                        </a:rPr>
                        <a:t>14 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Add deadline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642827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23</a:t>
                      </a:r>
                      <a:r>
                        <a:rPr lang="en-US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 IEA</a:t>
                      </a:r>
                      <a:r>
                        <a:rPr lang="en-US" baseline="0" dirty="0" smtClean="0">
                          <a:solidFill>
                            <a:srgbClr val="92D050"/>
                          </a:solidFill>
                        </a:rPr>
                        <a:t> Exam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1193822"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Bio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Exam 1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Physics exam 1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</a:t>
                      </a: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Chem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Exam 1</a:t>
                      </a:r>
                    </a:p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IEA retest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Oct.2</a:t>
                      </a:r>
                      <a:endParaRPr lang="en-US" dirty="0"/>
                    </a:p>
                  </a:txBody>
                  <a:tcPr/>
                </a:tc>
              </a:tr>
              <a:tr h="1193822">
                <a:tc>
                  <a:txBody>
                    <a:bodyPr/>
                    <a:lstStyle/>
                    <a:p>
                      <a:r>
                        <a:rPr lang="en-US" dirty="0" smtClean="0"/>
                        <a:t>Oct. 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baseline="30000" dirty="0" smtClean="0"/>
                    </a:p>
                    <a:p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2nd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Advising meeting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Strategies to manage 2 exams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ts val="3200"/>
              </a:lnSpc>
            </a:pPr>
            <a:r>
              <a:rPr lang="en-US" sz="2400" dirty="0" smtClean="0"/>
              <a:t>Some of you will take </a:t>
            </a:r>
            <a:r>
              <a:rPr lang="en-US" sz="2400" dirty="0" smtClean="0">
                <a:solidFill>
                  <a:srgbClr val="C00000"/>
                </a:solidFill>
              </a:rPr>
              <a:t>2 exams </a:t>
            </a:r>
            <a:r>
              <a:rPr lang="en-US" sz="2400" dirty="0" smtClean="0"/>
              <a:t>on the same day or the same week</a:t>
            </a:r>
          </a:p>
          <a:p>
            <a:pPr eaLnBrk="1" hangingPunct="1">
              <a:lnSpc>
                <a:spcPts val="3200"/>
              </a:lnSpc>
            </a:pPr>
            <a:r>
              <a:rPr lang="en-US" sz="2400" dirty="0" smtClean="0"/>
              <a:t>Make a </a:t>
            </a:r>
            <a:r>
              <a:rPr lang="en-US" sz="2400" dirty="0" smtClean="0">
                <a:solidFill>
                  <a:srgbClr val="C00000"/>
                </a:solidFill>
              </a:rPr>
              <a:t>study schedule</a:t>
            </a:r>
            <a:r>
              <a:rPr lang="en-US" sz="2400" dirty="0" smtClean="0"/>
              <a:t>-starting w/ the hardest one first</a:t>
            </a:r>
          </a:p>
          <a:p>
            <a:pPr eaLnBrk="1" hangingPunct="1">
              <a:lnSpc>
                <a:spcPts val="3200"/>
              </a:lnSpc>
            </a:pPr>
            <a:r>
              <a:rPr lang="en-US" sz="2400" dirty="0" smtClean="0"/>
              <a:t>Make notes what is not clear or confusing</a:t>
            </a:r>
          </a:p>
          <a:p>
            <a:pPr eaLnBrk="1" hangingPunct="1">
              <a:lnSpc>
                <a:spcPts val="3200"/>
              </a:lnSpc>
            </a:pPr>
            <a:r>
              <a:rPr lang="en-US" sz="2400" dirty="0" smtClean="0"/>
              <a:t>Go to your professor/TA </a:t>
            </a:r>
            <a:r>
              <a:rPr lang="en-US" sz="2400" dirty="0" smtClean="0">
                <a:solidFill>
                  <a:srgbClr val="C00000"/>
                </a:solidFill>
              </a:rPr>
              <a:t>office hours </a:t>
            </a:r>
            <a:r>
              <a:rPr lang="en-US" sz="2400" dirty="0" smtClean="0"/>
              <a:t>for clarification</a:t>
            </a:r>
          </a:p>
          <a:p>
            <a:pPr eaLnBrk="1" hangingPunct="1">
              <a:lnSpc>
                <a:spcPts val="3200"/>
              </a:lnSpc>
            </a:pPr>
            <a:r>
              <a:rPr lang="en-US" sz="2400" dirty="0" smtClean="0"/>
              <a:t>Go to the </a:t>
            </a:r>
            <a:r>
              <a:rPr lang="en-US" sz="2400" dirty="0" smtClean="0">
                <a:solidFill>
                  <a:srgbClr val="C00000"/>
                </a:solidFill>
              </a:rPr>
              <a:t>Supplemental Instruction &amp; tutoring sessions </a:t>
            </a:r>
          </a:p>
          <a:p>
            <a:pPr eaLnBrk="1" hangingPunct="1">
              <a:lnSpc>
                <a:spcPts val="32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Practice problems </a:t>
            </a:r>
            <a:r>
              <a:rPr lang="en-US" sz="2400" dirty="0" smtClean="0"/>
              <a:t>by doing them and checking your answers</a:t>
            </a:r>
          </a:p>
          <a:p>
            <a:pPr eaLnBrk="1" hangingPunct="1">
              <a:lnSpc>
                <a:spcPts val="32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 a study group </a:t>
            </a:r>
            <a:r>
              <a:rPr lang="en-US" sz="2400" dirty="0" smtClean="0"/>
              <a:t>to ask and review problems</a:t>
            </a:r>
          </a:p>
          <a:p>
            <a:pPr eaLnBrk="1" hangingPunct="1">
              <a:lnSpc>
                <a:spcPts val="3200"/>
              </a:lnSpc>
            </a:pPr>
            <a:r>
              <a:rPr lang="en-US" sz="2400" dirty="0" smtClean="0"/>
              <a:t>Get </a:t>
            </a:r>
            <a:r>
              <a:rPr lang="en-US" sz="2400" dirty="0" smtClean="0">
                <a:solidFill>
                  <a:srgbClr val="C00000"/>
                </a:solidFill>
              </a:rPr>
              <a:t>plenty of rest </a:t>
            </a:r>
            <a:r>
              <a:rPr lang="en-US" sz="2400" dirty="0" smtClean="0"/>
              <a:t>the night before</a:t>
            </a:r>
          </a:p>
          <a:p>
            <a:pPr eaLnBrk="1" hangingPunct="1">
              <a:lnSpc>
                <a:spcPts val="3200"/>
              </a:lnSpc>
            </a:pPr>
            <a:r>
              <a:rPr lang="en-US" sz="2400" dirty="0" smtClean="0"/>
              <a:t>Eat </a:t>
            </a:r>
            <a:r>
              <a:rPr lang="en-US" sz="2400" dirty="0" smtClean="0">
                <a:solidFill>
                  <a:srgbClr val="C00000"/>
                </a:solidFill>
              </a:rPr>
              <a:t>breakfast or bring a snack </a:t>
            </a:r>
            <a:r>
              <a:rPr lang="en-US" sz="2400" dirty="0" smtClean="0"/>
              <a:t>with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ALAC  Resources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Advising and Learning Assistance Center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>
                <a:solidFill>
                  <a:srgbClr val="C00000"/>
                </a:solidFill>
              </a:rPr>
              <a:t>2106 Sage lab  X6269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Learning Assistants (LAs) in residence hall – go over time management, study &amp; test-taking skills, form study groups)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Learning Specialist for test taking skills, test anxiety, time management and organizational skills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Drop in Tutoring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Supplemental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Tutoring Center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u="sng" smtClean="0"/>
              <a:t>Drop in Tutoring DCC 345 Begins Thurs. Sept. 4</a:t>
            </a:r>
            <a:r>
              <a:rPr lang="en-US" sz="2800" u="sng" baseline="30000" smtClean="0"/>
              <a:t>th</a:t>
            </a:r>
            <a:r>
              <a:rPr lang="en-US" sz="2400" u="sng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u="sng" smtClean="0"/>
              <a:t>Schedule will be posted on web page at: </a:t>
            </a:r>
            <a:r>
              <a:rPr lang="en-US" sz="2800" u="sng" smtClean="0">
                <a:hlinkClick r:id="rId2"/>
              </a:rPr>
              <a:t>http://alac.rpi.edu</a:t>
            </a:r>
            <a:r>
              <a:rPr lang="en-US" sz="2800" u="sng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Monday - Thursday 8 pm – 10 pm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There will be tutors for most 1000 &amp; 2000 courses in math, science and engineering.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*</a:t>
            </a:r>
            <a:r>
              <a:rPr lang="en-US" sz="1800" b="1" i="1" smtClean="0"/>
              <a:t>All Computer Science Courses will be held in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1800" b="1" i="1" smtClean="0"/>
              <a:t> Low 3130 – Laptop Lab</a:t>
            </a:r>
          </a:p>
          <a:p>
            <a:pPr eaLnBrk="1" hangingPunct="1"/>
            <a:endParaRPr lang="en-US" sz="1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Learning Assistants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763000" cy="5359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9"/>
                <a:gridCol w="2089695"/>
                <a:gridCol w="3701506"/>
              </a:tblGrid>
              <a:tr h="47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      LA</a:t>
                      </a:r>
                      <a:endParaRPr lang="en-US" sz="28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Location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Office Hours </a:t>
                      </a:r>
                    </a:p>
                  </a:txBody>
                  <a:tcPr marL="9525" marR="9525" marT="9525" marB="0" anchor="b"/>
                </a:tc>
              </a:tr>
              <a:tr h="44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onsolas"/>
                        </a:rPr>
                        <a:t>Jen Schuler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Hall 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Monday 8-10 pm</a:t>
                      </a:r>
                    </a:p>
                  </a:txBody>
                  <a:tcPr marL="9525" marR="9525" marT="9525" marB="0" anchor="b"/>
                </a:tc>
              </a:tr>
              <a:tr h="44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onsolas"/>
                        </a:rPr>
                        <a:t>Milan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onsolas"/>
                        </a:rPr>
                        <a:t>Kahanda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ola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Barton 3308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Tuesday 8-10 pm</a:t>
                      </a:r>
                    </a:p>
                  </a:txBody>
                  <a:tcPr marL="9525" marR="9525" marT="9525" marB="0" anchor="b"/>
                </a:tc>
              </a:tr>
              <a:tr h="44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onsolas"/>
                        </a:rPr>
                        <a:t>Jill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onsolas"/>
                        </a:rPr>
                        <a:t>Mendelson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ola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Crockett 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Tuesday 6-8 pm</a:t>
                      </a:r>
                    </a:p>
                  </a:txBody>
                  <a:tcPr marL="9525" marR="9525" marT="9525" marB="0" anchor="b"/>
                </a:tc>
              </a:tr>
              <a:tr h="44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onsolas"/>
                        </a:rPr>
                        <a:t>Sarah Bach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Barton 2122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Monday 8-10 pm</a:t>
                      </a:r>
                    </a:p>
                  </a:txBody>
                  <a:tcPr marL="9525" marR="9525" marT="9525" marB="0" anchor="b"/>
                </a:tc>
              </a:tr>
              <a:tr h="44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onsolas"/>
                        </a:rPr>
                        <a:t>Adam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onsolas"/>
                        </a:rPr>
                        <a:t>Majka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ola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Church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ell MT"/>
                        </a:rPr>
                        <a:t>III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3001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Wednesday 9-11 pm</a:t>
                      </a:r>
                    </a:p>
                  </a:txBody>
                  <a:tcPr marL="9525" marR="9525" marT="9525" marB="0" anchor="b"/>
                </a:tc>
              </a:tr>
              <a:tr h="44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onsolas"/>
                        </a:rPr>
                        <a:t>JP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onsolas"/>
                        </a:rPr>
                        <a:t>Trasatti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onsola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Cary 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Wednesday 3:30-5:30 pm</a:t>
                      </a:r>
                    </a:p>
                  </a:txBody>
                  <a:tcPr marL="9525" marR="9525" marT="9525" marB="0" anchor="b"/>
                </a:tc>
              </a:tr>
              <a:tr h="44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onsolas"/>
                        </a:rPr>
                        <a:t>Jessica Leung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BARH B206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Wednesday 7-9 pm</a:t>
                      </a:r>
                    </a:p>
                  </a:txBody>
                  <a:tcPr marL="9525" marR="9525" marT="9525" marB="0" anchor="b"/>
                </a:tc>
              </a:tr>
              <a:tr h="44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onsolas"/>
                        </a:rPr>
                        <a:t>Rita Shen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BARH D206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Tuesday 8-10 pm</a:t>
                      </a:r>
                    </a:p>
                  </a:txBody>
                  <a:tcPr marL="9525" marR="9525" marT="9525" marB="0" anchor="b"/>
                </a:tc>
              </a:tr>
              <a:tr h="44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onsolas"/>
                        </a:rPr>
                        <a:t>Saga Nag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White IV 3001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Tuesday 6-8 pm</a:t>
                      </a:r>
                    </a:p>
                  </a:txBody>
                  <a:tcPr marL="9525" marR="9525" marT="9525" marB="0" anchor="b"/>
                </a:tc>
              </a:tr>
              <a:tr h="44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onsolas"/>
                        </a:rPr>
                        <a:t>Andrew Stevens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Nason 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Wednesday 7-9 pm</a:t>
                      </a:r>
                    </a:p>
                  </a:txBody>
                  <a:tcPr marL="9525" marR="9525" marT="9525" marB="0" anchor="b"/>
                </a:tc>
              </a:tr>
              <a:tr h="44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onsolas"/>
                        </a:rPr>
                        <a:t>Sai Mirchandani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Bray 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Monday &amp; Tuesday  9-10 pm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 – Supplemental Instruction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u="sng" dirty="0" smtClean="0"/>
              <a:t>SI Begins First Week of </a:t>
            </a:r>
            <a:r>
              <a:rPr lang="en-US" sz="2800" u="sng" dirty="0" smtClean="0"/>
              <a:t>Classes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dirty="0" smtClean="0"/>
              <a:t>A Graduate student reviews professor’s lecture, goes over problems and helps them understand  the weekly concepts.  </a:t>
            </a:r>
            <a:endParaRPr lang="en-US" sz="2400" u="sng" dirty="0" smtClean="0"/>
          </a:p>
          <a:p>
            <a:pPr eaLnBrk="1" hangingPunct="1"/>
            <a:r>
              <a:rPr lang="en-US" sz="2400" b="1" dirty="0" smtClean="0">
                <a:solidFill>
                  <a:srgbClr val="C00000"/>
                </a:solidFill>
              </a:rPr>
              <a:t>CHEMISTRY I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Mon. &amp; Wed 6 PM - 8 PM -- DCC  239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400" b="1" dirty="0" smtClean="0">
                <a:solidFill>
                  <a:srgbClr val="C00000"/>
                </a:solidFill>
              </a:rPr>
              <a:t>IEA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Sun. &amp; Tue. </a:t>
            </a:r>
            <a:r>
              <a:rPr lang="en-US" sz="2400" dirty="0" smtClean="0"/>
              <a:t>8 PM - 10 PM – DCC 236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400" b="1" dirty="0" smtClean="0">
                <a:solidFill>
                  <a:srgbClr val="C00000"/>
                </a:solidFill>
              </a:rPr>
              <a:t>Physics </a:t>
            </a:r>
            <a:r>
              <a:rPr lang="en-US" sz="2400" b="1" dirty="0" smtClean="0">
                <a:solidFill>
                  <a:srgbClr val="C00000"/>
                </a:solidFill>
              </a:rPr>
              <a:t>I</a:t>
            </a:r>
          </a:p>
          <a:p>
            <a:pPr eaLnBrk="1" hangingPunct="1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Sun </a:t>
            </a:r>
            <a:r>
              <a:rPr lang="en-US" sz="2400" dirty="0" smtClean="0"/>
              <a:t>6-8 PM &amp; Tues. 8-10 PM DCC 235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outreach services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Office of the First Year Experience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u="sng" smtClean="0"/>
              <a:t>Located in 4100 Academy Hall x6864</a:t>
            </a:r>
            <a:r>
              <a:rPr lang="en-US" sz="2800" smtClean="0"/>
              <a:t> </a:t>
            </a:r>
            <a:r>
              <a:rPr lang="en-US" sz="2800" smtClean="0">
                <a:hlinkClick r:id="rId2"/>
              </a:rPr>
              <a:t>fye@rpi.edu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Tuesday Tool Box Series 4-6 PM in Nason classroom (workshops on stress management, maintaining a healthy lifestyle, academic success )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Helps resolve problems or concerns for first-year students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Health and Counseling Centers</a:t>
            </a:r>
            <a:br>
              <a:rPr lang="en-US" sz="2800" smtClean="0"/>
            </a:br>
            <a:r>
              <a:rPr lang="en-US" sz="2800" u="sng" smtClean="0"/>
              <a:t>Both located on 3</a:t>
            </a:r>
            <a:r>
              <a:rPr lang="en-US" sz="2800" u="sng" baseline="30000" smtClean="0"/>
              <a:t>rd</a:t>
            </a:r>
            <a:r>
              <a:rPr lang="en-US" sz="2800" u="sng" smtClean="0"/>
              <a:t> floor of Academy Hall</a:t>
            </a:r>
            <a:endParaRPr lang="en-US" sz="28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Health Center </a:t>
            </a:r>
            <a:r>
              <a:rPr lang="en-US" sz="2400" b="1" u="sng" dirty="0" smtClean="0">
                <a:solidFill>
                  <a:srgbClr val="C00000"/>
                </a:solidFill>
              </a:rPr>
              <a:t>X6287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-Open </a:t>
            </a:r>
            <a:r>
              <a:rPr lang="en-US" sz="2400" b="1" dirty="0" smtClean="0">
                <a:solidFill>
                  <a:srgbClr val="C00000"/>
                </a:solidFill>
              </a:rPr>
              <a:t>7 days a week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Medical care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Allergy care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Health </a:t>
            </a:r>
            <a:r>
              <a:rPr lang="en-US" sz="2400" dirty="0" smtClean="0"/>
              <a:t>education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Counseling </a:t>
            </a:r>
            <a:r>
              <a:rPr lang="en-US" sz="2400" b="1" dirty="0" smtClean="0">
                <a:solidFill>
                  <a:srgbClr val="C00000"/>
                </a:solidFill>
              </a:rPr>
              <a:t>Center </a:t>
            </a:r>
            <a:r>
              <a:rPr lang="en-US" sz="2400" dirty="0" smtClean="0"/>
              <a:t> </a:t>
            </a:r>
            <a:r>
              <a:rPr lang="en-US" sz="2000" b="1" u="sng" dirty="0" smtClean="0">
                <a:solidFill>
                  <a:srgbClr val="C00000"/>
                </a:solidFill>
              </a:rPr>
              <a:t>X6479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open </a:t>
            </a:r>
            <a:r>
              <a:rPr lang="en-US" sz="2000" b="1" dirty="0" smtClean="0">
                <a:solidFill>
                  <a:srgbClr val="C00000"/>
                </a:solidFill>
              </a:rPr>
              <a:t>5 days on-call 24/7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Relaxation training for anxiety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Improving communication skills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Improving study habits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Relating to parents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Helping with depression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  <p:pic>
        <p:nvPicPr>
          <p:cNvPr id="20484" name="Picture 4" descr="cart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057400"/>
            <a:ext cx="320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Meet Your Advisor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Advisor’s Name: </a:t>
            </a:r>
            <a:r>
              <a:rPr lang="en-US" dirty="0" err="1" smtClean="0">
                <a:solidFill>
                  <a:srgbClr val="0070C0"/>
                </a:solidFill>
              </a:rPr>
              <a:t>Agung</a:t>
            </a:r>
            <a:r>
              <a:rPr lang="en-US" dirty="0" smtClean="0">
                <a:solidFill>
                  <a:srgbClr val="0070C0"/>
                </a:solidFill>
              </a:rPr>
              <a:t> Julius</a:t>
            </a:r>
          </a:p>
          <a:p>
            <a:pPr eaLnBrk="1" hangingPunct="1"/>
            <a:r>
              <a:rPr lang="en-US" dirty="0" smtClean="0"/>
              <a:t>Office address: </a:t>
            </a:r>
            <a:r>
              <a:rPr lang="en-US" dirty="0" smtClean="0">
                <a:solidFill>
                  <a:srgbClr val="0070C0"/>
                </a:solidFill>
              </a:rPr>
              <a:t>JEC 6044</a:t>
            </a:r>
          </a:p>
          <a:p>
            <a:pPr eaLnBrk="1" hangingPunct="1"/>
            <a:r>
              <a:rPr lang="en-US" dirty="0" smtClean="0"/>
              <a:t>Phone number: </a:t>
            </a:r>
            <a:r>
              <a:rPr lang="en-US" dirty="0" smtClean="0">
                <a:solidFill>
                  <a:srgbClr val="0070C0"/>
                </a:solidFill>
              </a:rPr>
              <a:t>518-276-6993</a:t>
            </a:r>
          </a:p>
          <a:p>
            <a:pPr eaLnBrk="1" hangingPunct="1"/>
            <a:r>
              <a:rPr lang="en-US" dirty="0" smtClean="0"/>
              <a:t>Office hours: </a:t>
            </a:r>
            <a:r>
              <a:rPr lang="en-US" dirty="0" smtClean="0">
                <a:solidFill>
                  <a:srgbClr val="0070C0"/>
                </a:solidFill>
              </a:rPr>
              <a:t>Mon &amp; Wed (2-3 pm)+Tue(4-5 pm) </a:t>
            </a:r>
          </a:p>
          <a:p>
            <a:pPr eaLnBrk="1" hangingPunct="1"/>
            <a:r>
              <a:rPr lang="en-US" dirty="0" smtClean="0"/>
              <a:t>Email: </a:t>
            </a:r>
            <a:r>
              <a:rPr lang="en-US" dirty="0" smtClean="0">
                <a:solidFill>
                  <a:srgbClr val="C00000"/>
                </a:solidFill>
              </a:rPr>
              <a:t>agung@ecse.rpi.edu</a:t>
            </a:r>
          </a:p>
          <a:p>
            <a:pPr eaLnBrk="1" hangingPunct="1"/>
            <a:r>
              <a:rPr lang="en-US" dirty="0" smtClean="0"/>
              <a:t>Best way to reach me: </a:t>
            </a:r>
            <a:r>
              <a:rPr lang="en-US" dirty="0" smtClean="0">
                <a:solidFill>
                  <a:srgbClr val="C00000"/>
                </a:solidFill>
              </a:rPr>
              <a:t>by email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Career Development Center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210 Darrin Communications Center  X6234</a:t>
            </a:r>
            <a:endParaRPr lang="en-US" smtClean="0"/>
          </a:p>
          <a:p>
            <a:pPr eaLnBrk="1" hangingPunct="1"/>
            <a:r>
              <a:rPr lang="en-US" sz="2800" smtClean="0"/>
              <a:t>Career Counselors available for individual consultations on career paths and opportunities </a:t>
            </a:r>
          </a:p>
          <a:p>
            <a:pPr eaLnBrk="1" hangingPunct="1"/>
            <a:r>
              <a:rPr lang="en-US" sz="2800" smtClean="0"/>
              <a:t>Cooperative Education- work experience</a:t>
            </a:r>
          </a:p>
          <a:p>
            <a:pPr eaLnBrk="1" hangingPunct="1"/>
            <a:r>
              <a:rPr lang="en-US" sz="2800" smtClean="0"/>
              <a:t>Internships (summer, fall and spring)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1508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0"/>
            <a:ext cx="2730500" cy="154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509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724400"/>
            <a:ext cx="45720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Panels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822297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Opportunities Outside the Classroom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Archer Center for Student Leadership </a:t>
            </a:r>
            <a:r>
              <a:rPr lang="en-US" sz="1800" dirty="0" smtClean="0"/>
              <a:t>(Academy Hall X 2119)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 The Leadership conference (Impressions of Leadership- Design Yours )–open to all students!  Need to sign up.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Saturday, Sept. 26</a:t>
            </a:r>
            <a:r>
              <a:rPr lang="en-US" sz="2800" baseline="30000" dirty="0" smtClean="0"/>
              <a:t>h</a:t>
            </a:r>
            <a:r>
              <a:rPr lang="en-US" sz="2800" dirty="0" smtClean="0"/>
              <a:t> 9:30-2:30 PM (networking, communicating, recruitment techniques)</a:t>
            </a:r>
            <a:endParaRPr lang="en-US" dirty="0" smtClean="0"/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Career Fair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on Oct. 2 &amp;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sponsored by  two students groups NSBE &amp; SHPE.</a:t>
            </a:r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Undergraduate Research Program </a:t>
            </a:r>
            <a:r>
              <a:rPr lang="en-US" sz="2800" dirty="0" smtClean="0"/>
              <a:t>(URP) – for later years.</a:t>
            </a:r>
            <a:r>
              <a:rPr lang="en-US" dirty="0" smtClean="0"/>
              <a:t>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286000" y="24384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80772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International Programs for Students </a:t>
            </a:r>
          </a:p>
        </p:txBody>
      </p:sp>
      <p:pic>
        <p:nvPicPr>
          <p:cNvPr id="23555" name="Picture 3" descr="Join the REACH Celebration">
            <a:hlinkClick r:id="rId2" tooltip="Join the REACH Celebrat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371600"/>
            <a:ext cx="44958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Go to participating university list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9963" y="3124200"/>
            <a:ext cx="5634037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876800" y="1295400"/>
            <a:ext cx="4114800" cy="212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Tahoma" pitchFamily="34" charset="0"/>
              </a:rPr>
              <a:t>Rensselaer </a:t>
            </a:r>
            <a:r>
              <a:rPr lang="en-US" b="1">
                <a:solidFill>
                  <a:schemeClr val="tx2"/>
                </a:solidFill>
                <a:latin typeface="Tahoma" pitchFamily="34" charset="0"/>
              </a:rPr>
              <a:t>Engineering</a:t>
            </a:r>
            <a:r>
              <a:rPr lang="en-US" b="1">
                <a:solidFill>
                  <a:srgbClr val="990000"/>
                </a:solidFill>
                <a:latin typeface="Tahoma" pitchFamily="34" charset="0"/>
              </a:rPr>
              <a:t> Education Across Cultural Horizons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 </a:t>
            </a:r>
            <a:r>
              <a:rPr lang="en-US" sz="1400" b="1">
                <a:solidFill>
                  <a:schemeClr val="tx2"/>
                </a:solidFill>
                <a:latin typeface="Tahoma" pitchFamily="34" charset="0"/>
              </a:rPr>
              <a:t>Starting in Spring 2009 for Class of 2010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400" b="1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 sz="1200" b="1">
                <a:solidFill>
                  <a:schemeClr val="tx2"/>
                </a:solidFill>
                <a:latin typeface="Tahoma" pitchFamily="34" charset="0"/>
              </a:rPr>
              <a:t>Denmark Technical University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200" b="1">
                <a:solidFill>
                  <a:schemeClr val="tx2"/>
                </a:solidFill>
                <a:latin typeface="Tahoma" pitchFamily="34" charset="0"/>
              </a:rPr>
              <a:t> Nanyang Technical University, Singapore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b="1">
                <a:solidFill>
                  <a:schemeClr val="tx2"/>
                </a:solidFill>
                <a:latin typeface="Tahoma" pitchFamily="34" charset="0"/>
              </a:rPr>
              <a:t> Other partnerships under development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23558" name="Picture 6" descr="See the variety of participating countries">
            <a:hlinkClick r:id="rId4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5029200"/>
            <a:ext cx="56388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33400" y="3429000"/>
            <a:ext cx="2895600" cy="156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09538" indent="-109538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Tahoma" pitchFamily="34" charset="0"/>
              </a:rPr>
              <a:t>	Global Engineering Education Exchange Program</a:t>
            </a:r>
          </a:p>
          <a:p>
            <a:pPr marL="109538" indent="-109538">
              <a:spcBef>
                <a:spcPct val="50000"/>
              </a:spcBef>
            </a:pPr>
            <a:r>
              <a:rPr lang="en-US" sz="1400" b="1">
                <a:solidFill>
                  <a:srgbClr val="990000"/>
                </a:solidFill>
                <a:latin typeface="Tahoma" pitchFamily="34" charset="0"/>
              </a:rPr>
              <a:t>	Individual educational opportunities at multiple universities worldwide</a:t>
            </a:r>
          </a:p>
        </p:txBody>
      </p:sp>
      <p:pic>
        <p:nvPicPr>
          <p:cNvPr id="23560" name="Picture 9" descr="campus scene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5715000"/>
            <a:ext cx="4705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5181600" y="5638800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ahoma" pitchFamily="34" charset="0"/>
              </a:rPr>
              <a:t>Campus wide programs through the Vice Provost’s Office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dirty="0" smtClean="0"/>
              <a:t>Remember to…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4580" name="Picture 4" descr="cartoo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447800"/>
            <a:ext cx="3733800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7"/>
          <p:cNvSpPr txBox="1">
            <a:spLocks noChangeArrowheads="1"/>
          </p:cNvSpPr>
          <p:nvPr/>
        </p:nvSpPr>
        <p:spPr bwMode="auto">
          <a:xfrm>
            <a:off x="533400" y="1676400"/>
            <a:ext cx="4648200" cy="469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dirty="0"/>
              <a:t>Review your </a:t>
            </a:r>
            <a:r>
              <a:rPr lang="en-US" sz="2400" b="1" dirty="0">
                <a:solidFill>
                  <a:srgbClr val="C00000"/>
                </a:solidFill>
              </a:rPr>
              <a:t>notes</a:t>
            </a:r>
            <a:r>
              <a:rPr lang="en-US" sz="2400" dirty="0"/>
              <a:t>, read the text </a:t>
            </a:r>
            <a:r>
              <a:rPr lang="en-US" sz="2400" dirty="0" smtClean="0"/>
              <a:t>book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dirty="0"/>
              <a:t>Go to Professor office hours for </a:t>
            </a:r>
            <a:r>
              <a:rPr lang="en-US" sz="2400" b="1" dirty="0">
                <a:solidFill>
                  <a:srgbClr val="C00000"/>
                </a:solidFill>
              </a:rPr>
              <a:t>assistance when </a:t>
            </a:r>
            <a:r>
              <a:rPr lang="en-US" sz="2400" b="1" dirty="0" smtClean="0">
                <a:solidFill>
                  <a:srgbClr val="C00000"/>
                </a:solidFill>
              </a:rPr>
              <a:t>needed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b="1" dirty="0">
                <a:solidFill>
                  <a:srgbClr val="C00000"/>
                </a:solidFill>
              </a:rPr>
              <a:t>Manage your time </a:t>
            </a:r>
            <a:r>
              <a:rPr lang="en-US" sz="2400" dirty="0"/>
              <a:t>- 5-6 hours of studying per day is the </a:t>
            </a:r>
            <a:r>
              <a:rPr lang="en-US" sz="2400" dirty="0" smtClean="0"/>
              <a:t>average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n-US" sz="2400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Get a </a:t>
            </a:r>
            <a:r>
              <a:rPr lang="en-US" sz="2400" b="1" dirty="0" smtClean="0">
                <a:solidFill>
                  <a:srgbClr val="C00000"/>
                </a:solidFill>
              </a:rPr>
              <a:t>scheduler/calendar</a:t>
            </a:r>
            <a:r>
              <a:rPr lang="en-US" sz="2400" dirty="0" smtClean="0"/>
              <a:t>, write down exams and deadlines, check them daily.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dirty="0" smtClean="0"/>
              <a:t>Remember to…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4580" name="Picture 4" descr="cartoo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447800"/>
            <a:ext cx="3733800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7"/>
          <p:cNvSpPr txBox="1">
            <a:spLocks noChangeArrowheads="1"/>
          </p:cNvSpPr>
          <p:nvPr/>
        </p:nvSpPr>
        <p:spPr bwMode="auto">
          <a:xfrm>
            <a:off x="533400" y="1447800"/>
            <a:ext cx="46482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Any </a:t>
            </a:r>
            <a:r>
              <a:rPr lang="en-US" sz="2400" dirty="0"/>
              <a:t>general questions or concerns, </a:t>
            </a:r>
            <a:r>
              <a:rPr lang="en-US" sz="2400" b="1" dirty="0">
                <a:solidFill>
                  <a:srgbClr val="C00000"/>
                </a:solidFill>
              </a:rPr>
              <a:t>come to see </a:t>
            </a:r>
            <a:r>
              <a:rPr lang="en-US" sz="2400" b="1" dirty="0" smtClean="0">
                <a:solidFill>
                  <a:srgbClr val="C00000"/>
                </a:solidFill>
              </a:rPr>
              <a:t>me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dirty="0"/>
              <a:t>Get to know a faculty member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n-US" sz="2400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Get </a:t>
            </a:r>
            <a:r>
              <a:rPr lang="en-US" sz="2400" dirty="0"/>
              <a:t>involved in </a:t>
            </a:r>
            <a:r>
              <a:rPr lang="en-US" sz="2400" b="1" dirty="0">
                <a:solidFill>
                  <a:srgbClr val="C00000"/>
                </a:solidFill>
              </a:rPr>
              <a:t>campus activities</a:t>
            </a:r>
            <a:r>
              <a:rPr lang="en-US" sz="2400" dirty="0"/>
              <a:t>: clubs, intramural sports, student government, etc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n-US" sz="2400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Keep in touch with your </a:t>
            </a:r>
            <a:r>
              <a:rPr lang="en-US" sz="2400" b="1" dirty="0" smtClean="0">
                <a:solidFill>
                  <a:srgbClr val="C00000"/>
                </a:solidFill>
              </a:rPr>
              <a:t>family</a:t>
            </a:r>
            <a:r>
              <a:rPr lang="en-US" sz="2400" dirty="0" smtClean="0"/>
              <a:t>, share stories, learn how to make family dishes, etc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n-US" sz="2400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Keep yourself well, </a:t>
            </a:r>
            <a:r>
              <a:rPr lang="en-US" sz="2400" b="1" dirty="0" smtClean="0">
                <a:solidFill>
                  <a:srgbClr val="C00000"/>
                </a:solidFill>
              </a:rPr>
              <a:t>physically and mentally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no one has any questions, </a:t>
            </a:r>
            <a:r>
              <a:rPr lang="en-US" dirty="0" smtClean="0">
                <a:solidFill>
                  <a:srgbClr val="C00000"/>
                </a:solidFill>
              </a:rPr>
              <a:t>please fill out the information sheet</a:t>
            </a:r>
            <a:r>
              <a:rPr lang="en-US" dirty="0" smtClean="0"/>
              <a:t> and hand it to me when you are finished. </a:t>
            </a:r>
          </a:p>
          <a:p>
            <a:pPr eaLnBrk="1" hangingPunct="1"/>
            <a:r>
              <a:rPr lang="en-US" dirty="0" smtClean="0"/>
              <a:t>See you </a:t>
            </a:r>
            <a:r>
              <a:rPr lang="en-US" dirty="0" smtClean="0"/>
              <a:t>at the next session, </a:t>
            </a:r>
            <a:r>
              <a:rPr lang="en-US" dirty="0" smtClean="0"/>
              <a:t>same time and same place. </a:t>
            </a:r>
          </a:p>
          <a:p>
            <a:pPr eaLnBrk="1" hangingPunct="1"/>
            <a:r>
              <a:rPr lang="en-US" dirty="0" smtClean="0"/>
              <a:t>Remember to </a:t>
            </a:r>
            <a:r>
              <a:rPr lang="en-US" dirty="0" smtClean="0">
                <a:solidFill>
                  <a:srgbClr val="C00000"/>
                </a:solidFill>
              </a:rPr>
              <a:t>take the </a:t>
            </a:r>
            <a:r>
              <a:rPr lang="en-US" dirty="0" smtClean="0">
                <a:solidFill>
                  <a:srgbClr val="C00000"/>
                </a:solidFill>
              </a:rPr>
              <a:t>handouts.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Who are you?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 small groups please share the following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Name,  residence hall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did you expect RPI to be like?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didn’t you expect?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would you like to change?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do you expect from your advisor?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</a:t>
            </a:r>
          </a:p>
        </p:txBody>
      </p:sp>
      <p:pic>
        <p:nvPicPr>
          <p:cNvPr id="4100" name="Picture 4" descr="V:\DT6CA6348AWCASH30NFCA3X5Y6TCAJDTCHHCA1JRIH1CARM4NSUCAGWE82DCAJZPVWLCANSEXR5CA7G18MICA0N3S9GCA7IV7Z5CAB632G5CAVXJ8FMCA2GL1OBCAH9NJ9HCADCP0R9CAVCAVX5CA4K7PB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81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Important Information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 role as your advisor</a:t>
            </a:r>
          </a:p>
          <a:p>
            <a:pPr eaLnBrk="1" hangingPunct="1"/>
            <a:r>
              <a:rPr lang="en-US" smtClean="0"/>
              <a:t>Your role as a student</a:t>
            </a:r>
          </a:p>
          <a:p>
            <a:pPr eaLnBrk="1" hangingPunct="1"/>
            <a:r>
              <a:rPr lang="en-US" smtClean="0"/>
              <a:t>Academic resources </a:t>
            </a:r>
          </a:p>
          <a:p>
            <a:pPr eaLnBrk="1" hangingPunct="1"/>
            <a:r>
              <a:rPr lang="en-US" smtClean="0"/>
              <a:t>Academic deadlines</a:t>
            </a:r>
          </a:p>
          <a:p>
            <a:pPr eaLnBrk="1" hangingPunct="1"/>
            <a:r>
              <a:rPr lang="en-US" smtClean="0"/>
              <a:t>Opportunities outside of the classroom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What is my role as your advisor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458200" cy="4953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Develop an </a:t>
            </a:r>
            <a:r>
              <a:rPr lang="en-US" sz="2800" b="1" dirty="0" smtClean="0">
                <a:solidFill>
                  <a:srgbClr val="C00000"/>
                </a:solidFill>
              </a:rPr>
              <a:t>educational plan </a:t>
            </a:r>
            <a:r>
              <a:rPr lang="en-US" sz="2800" b="1" dirty="0" smtClean="0"/>
              <a:t>consistent with goals</a:t>
            </a:r>
            <a:endParaRPr lang="en-US" sz="2800" dirty="0" smtClean="0"/>
          </a:p>
          <a:p>
            <a:pPr eaLnBrk="1" hangingPunct="1"/>
            <a:r>
              <a:rPr lang="en-US" sz="2800" b="1" dirty="0" smtClean="0"/>
              <a:t>Provide and explain general </a:t>
            </a:r>
            <a:r>
              <a:rPr lang="en-US" sz="2800" b="1" dirty="0" smtClean="0">
                <a:solidFill>
                  <a:srgbClr val="C00000"/>
                </a:solidFill>
              </a:rPr>
              <a:t>educational requirements</a:t>
            </a:r>
            <a:endParaRPr lang="en-US" sz="28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Monitor and discuss </a:t>
            </a:r>
            <a:r>
              <a:rPr lang="en-US" sz="2800" b="1" dirty="0" smtClean="0"/>
              <a:t>issues of concern regarding your academic progress</a:t>
            </a:r>
          </a:p>
          <a:p>
            <a:pPr eaLnBrk="1" hangingPunct="1"/>
            <a:r>
              <a:rPr lang="en-US" sz="2800" b="1" dirty="0" smtClean="0"/>
              <a:t>Recommend </a:t>
            </a:r>
            <a:r>
              <a:rPr lang="en-US" sz="2800" b="1" dirty="0" smtClean="0">
                <a:solidFill>
                  <a:srgbClr val="C00000"/>
                </a:solidFill>
              </a:rPr>
              <a:t>opportunities</a:t>
            </a:r>
            <a:r>
              <a:rPr lang="en-US" sz="2800" b="1" dirty="0" smtClean="0"/>
              <a:t> for personal growth and academic development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 smtClean="0"/>
          </a:p>
        </p:txBody>
      </p:sp>
      <p:pic>
        <p:nvPicPr>
          <p:cNvPr id="6148" name="Picture 7" descr="http://www.mtholyoke.edu/acad/images/engineering/engineering_prima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114800"/>
            <a:ext cx="3276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-76200" y="4800600"/>
            <a:ext cx="5562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 Refer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smtClean="0">
                <a:latin typeface="+mn-lt"/>
              </a:rPr>
              <a:t>you to specific campus or community resources</a:t>
            </a:r>
            <a:endParaRPr lang="en-US" sz="2400" dirty="0" smtClean="0">
              <a:latin typeface="+mn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Your role as a student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To complete and review an </a:t>
            </a:r>
            <a:r>
              <a:rPr lang="en-US" sz="2400" b="1" u="sng" dirty="0" smtClean="0">
                <a:solidFill>
                  <a:srgbClr val="C00000"/>
                </a:solidFill>
              </a:rPr>
              <a:t>educational plan</a:t>
            </a:r>
            <a:r>
              <a:rPr lang="en-US" sz="2400" b="1" u="sng" dirty="0" smtClean="0"/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To </a:t>
            </a:r>
            <a:r>
              <a:rPr lang="en-US" sz="2400" b="1" dirty="0" smtClean="0">
                <a:solidFill>
                  <a:srgbClr val="C00000"/>
                </a:solidFill>
              </a:rPr>
              <a:t>monitor your progress </a:t>
            </a:r>
            <a:r>
              <a:rPr lang="en-US" sz="2400" b="1" dirty="0" smtClean="0"/>
              <a:t>towards your degree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To </a:t>
            </a:r>
            <a:r>
              <a:rPr lang="en-US" sz="2400" b="1" dirty="0" smtClean="0">
                <a:solidFill>
                  <a:srgbClr val="C00000"/>
                </a:solidFill>
              </a:rPr>
              <a:t>come prepared with questions </a:t>
            </a:r>
            <a:r>
              <a:rPr lang="en-US" sz="2400" b="1" dirty="0" smtClean="0"/>
              <a:t>regarding curriculum, course selections, career options, etc. to discuss with their advisor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To know your advisor’s office hours, and </a:t>
            </a:r>
            <a:r>
              <a:rPr lang="en-US" sz="2400" b="1" dirty="0" smtClean="0">
                <a:solidFill>
                  <a:srgbClr val="C00000"/>
                </a:solidFill>
              </a:rPr>
              <a:t>meet with him</a:t>
            </a:r>
            <a:r>
              <a:rPr lang="en-US" sz="2400" b="1" dirty="0" smtClean="0"/>
              <a:t> once a semester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To understand that the advisor’s role is to give information, and options for them to make an informed choice- </a:t>
            </a:r>
            <a:r>
              <a:rPr lang="en-US" sz="2400" b="1" dirty="0" smtClean="0">
                <a:solidFill>
                  <a:srgbClr val="C00000"/>
                </a:solidFill>
              </a:rPr>
              <a:t>not to make the decision for them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To let the advisor know that you are experiencing academic difficulty</a:t>
            </a:r>
          </a:p>
        </p:txBody>
      </p:sp>
      <p:pic>
        <p:nvPicPr>
          <p:cNvPr id="7172" name="Picture 4" descr="V:\2LKCAR5244XCAPCQEK4CATKEEYICAK9TZ2BCAV6CFN7CAV1RZ1RCAEZGIZLCAM5DU1WCAB3S133CAU36AQJCA7YWCD1CAWK9L0VCAHWYZ7BCASG6L0NCA0BY21JCAFI67W7CA9HF9H1CA28VB3NCAC84V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04800"/>
            <a:ext cx="1752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you need to succeed?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Course Catalogue- </a:t>
            </a:r>
            <a:r>
              <a:rPr lang="en-US" sz="2800" dirty="0" smtClean="0"/>
              <a:t>all the information you need about your major, requirements, course descriptions, etc. (on-line)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Curriculum Advising Planning Program (</a:t>
            </a:r>
            <a:r>
              <a:rPr lang="en-US" sz="2800" dirty="0" smtClean="0">
                <a:solidFill>
                  <a:srgbClr val="FF0000"/>
                </a:solidFill>
              </a:rPr>
              <a:t>CAPP) </a:t>
            </a:r>
            <a:r>
              <a:rPr lang="en-US" sz="2800" dirty="0" smtClean="0"/>
              <a:t>Report- tracks your degree progress (SIS) ***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00B050"/>
                </a:solidFill>
              </a:rPr>
              <a:t>Transcript</a:t>
            </a:r>
            <a:r>
              <a:rPr lang="en-US" sz="2800" dirty="0" smtClean="0"/>
              <a:t>- including Undeclared/Gen. study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Course Syllabus- </a:t>
            </a:r>
            <a:r>
              <a:rPr lang="en-US" sz="2800" dirty="0" smtClean="0"/>
              <a:t>read it and write down all of the important dates (tests, quizzes, hw)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Network </a:t>
            </a:r>
            <a:r>
              <a:rPr lang="en-US" sz="2800" dirty="0" smtClean="0"/>
              <a:t>with your department. Get to know your professors, who they are, what they are interested </a:t>
            </a:r>
            <a:r>
              <a:rPr lang="en-US" sz="2800" dirty="0" smtClean="0"/>
              <a:t>in (research and education). </a:t>
            </a:r>
            <a:endParaRPr lang="en-US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Important dates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 deadline is </a:t>
            </a:r>
            <a:r>
              <a:rPr lang="en-US" b="1" u="sng" dirty="0" smtClean="0">
                <a:solidFill>
                  <a:srgbClr val="C00000"/>
                </a:solidFill>
              </a:rPr>
              <a:t>Monday, Sept. 14</a:t>
            </a:r>
            <a:r>
              <a:rPr lang="en-US" b="1" u="sng" baseline="30000" dirty="0" smtClean="0">
                <a:solidFill>
                  <a:srgbClr val="C00000"/>
                </a:solidFill>
              </a:rPr>
              <a:t>th</a:t>
            </a:r>
            <a:r>
              <a:rPr lang="en-US" b="1" u="sng" dirty="0" smtClean="0">
                <a:solidFill>
                  <a:srgbClr val="C0000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en-US" dirty="0" smtClean="0"/>
              <a:t>Drop deadline is on </a:t>
            </a:r>
            <a:r>
              <a:rPr lang="en-US" b="1" i="1" u="sng" dirty="0" smtClean="0"/>
              <a:t>Friday, Oct. 23</a:t>
            </a:r>
            <a:r>
              <a:rPr lang="en-US" b="1" i="1" u="sng" baseline="30000" dirty="0" smtClean="0"/>
              <a:t>rd</a:t>
            </a:r>
            <a:r>
              <a:rPr lang="en-US" b="1" i="1" u="sng" dirty="0" smtClean="0"/>
              <a:t>  </a:t>
            </a:r>
            <a:endParaRPr lang="en-US" b="1" i="1" u="sng" baseline="30000" dirty="0" smtClean="0"/>
          </a:p>
          <a:p>
            <a:pPr eaLnBrk="1" hangingPunct="1"/>
            <a:r>
              <a:rPr lang="en-US" dirty="0" smtClean="0"/>
              <a:t>Consultation week starts on </a:t>
            </a:r>
            <a:r>
              <a:rPr lang="en-US" b="1" u="sng" dirty="0" smtClean="0"/>
              <a:t>Oct. 26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 </a:t>
            </a:r>
          </a:p>
          <a:p>
            <a:pPr eaLnBrk="1" hangingPunct="1"/>
            <a:r>
              <a:rPr lang="en-US" dirty="0" smtClean="0"/>
              <a:t>Our next advising meetings: </a:t>
            </a:r>
          </a:p>
          <a:p>
            <a:pPr eaLnBrk="1" hangingPunct="1"/>
            <a:r>
              <a:rPr lang="en-US" b="1" u="sng" dirty="0" smtClean="0"/>
              <a:t>Tuesday, Oct. 6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   at 4:00 PM</a:t>
            </a:r>
            <a:r>
              <a:rPr lang="en-US" u="sng" dirty="0" smtClean="0"/>
              <a:t> </a:t>
            </a:r>
            <a:r>
              <a:rPr lang="en-US" b="1" u="sng" dirty="0" smtClean="0"/>
              <a:t>same place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b="1" u="sng" dirty="0" smtClean="0"/>
              <a:t>Tuesday, Nov. 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  at 4:00PM same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are courses going?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If you feel </a:t>
            </a:r>
            <a:r>
              <a:rPr lang="en-US" sz="2800" dirty="0" smtClean="0">
                <a:solidFill>
                  <a:srgbClr val="C00000"/>
                </a:solidFill>
              </a:rPr>
              <a:t>overwhelmed</a:t>
            </a:r>
            <a:r>
              <a:rPr lang="en-US" sz="2800" dirty="0" smtClean="0"/>
              <a:t> with the courses you have, come see me.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If you are taking a higher level math or science and feel the pace is </a:t>
            </a:r>
            <a:r>
              <a:rPr lang="en-US" sz="2800" dirty="0" smtClean="0">
                <a:solidFill>
                  <a:srgbClr val="C00000"/>
                </a:solidFill>
              </a:rPr>
              <a:t>too fast</a:t>
            </a:r>
            <a:r>
              <a:rPr lang="en-US" sz="2800" dirty="0" smtClean="0"/>
              <a:t>, come see me. We might want to switch courses.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Chemistry 1 will give an </a:t>
            </a:r>
            <a:r>
              <a:rPr lang="en-US" sz="2800" dirty="0" smtClean="0">
                <a:solidFill>
                  <a:srgbClr val="C00000"/>
                </a:solidFill>
              </a:rPr>
              <a:t>assessment test </a:t>
            </a:r>
            <a:r>
              <a:rPr lang="en-US" sz="2800" dirty="0" smtClean="0"/>
              <a:t>on Sept.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 ,tomorrow, that is based on what you should have had in a high school chemistry. It will give you an idea what concepts you will need to review. It is worth 5% of your final grade.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Any problems with online submissions, HW?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4025</TotalTime>
  <Words>1269</Words>
  <Application>Microsoft Office PowerPoint</Application>
  <PresentationFormat>On-screen Show (4:3)</PresentationFormat>
  <Paragraphs>248</Paragraphs>
  <Slides>26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Welcome to Rensselaer! </vt:lpstr>
      <vt:lpstr>Meet Your Advisor </vt:lpstr>
      <vt:lpstr>Who are you? </vt:lpstr>
      <vt:lpstr>Important Information</vt:lpstr>
      <vt:lpstr>What is my role as your advisor </vt:lpstr>
      <vt:lpstr>Your role as a student</vt:lpstr>
      <vt:lpstr>What you need to succeed?</vt:lpstr>
      <vt:lpstr>Important dates</vt:lpstr>
      <vt:lpstr>How are courses going?</vt:lpstr>
      <vt:lpstr>Calculus 1</vt:lpstr>
      <vt:lpstr>Common Test Times</vt:lpstr>
      <vt:lpstr>Important dates</vt:lpstr>
      <vt:lpstr>Strategies to manage 2 exams</vt:lpstr>
      <vt:lpstr>ALAC  Resources</vt:lpstr>
      <vt:lpstr>Tutoring Center </vt:lpstr>
      <vt:lpstr>Learning Assistants</vt:lpstr>
      <vt:lpstr>SI – Supplemental Instruction</vt:lpstr>
      <vt:lpstr>Other outreach services</vt:lpstr>
      <vt:lpstr>Health and Counseling Centers Both located on 3rd floor of Academy Hall</vt:lpstr>
      <vt:lpstr>Career Development Center</vt:lpstr>
      <vt:lpstr>Career Panels</vt:lpstr>
      <vt:lpstr>Opportunities Outside the Classroom</vt:lpstr>
      <vt:lpstr>International Programs for Students </vt:lpstr>
      <vt:lpstr>Remember to…</vt:lpstr>
      <vt:lpstr>Remember to…</vt:lpstr>
      <vt:lpstr>Questions?</vt:lpstr>
    </vt:vector>
  </TitlesOfParts>
  <Company>RPI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Jeannie Steigler</dc:creator>
  <cp:lastModifiedBy>Agung Julius</cp:lastModifiedBy>
  <cp:revision>227</cp:revision>
  <dcterms:created xsi:type="dcterms:W3CDTF">2005-08-29T20:19:54Z</dcterms:created>
  <dcterms:modified xsi:type="dcterms:W3CDTF">2009-09-08T21:10:47Z</dcterms:modified>
</cp:coreProperties>
</file>