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5"/>
  </p:notesMasterIdLst>
  <p:sldIdLst>
    <p:sldId id="256" r:id="rId5"/>
    <p:sldId id="257" r:id="rId6"/>
    <p:sldId id="260" r:id="rId7"/>
    <p:sldId id="259" r:id="rId8"/>
    <p:sldId id="294" r:id="rId9"/>
    <p:sldId id="261" r:id="rId10"/>
    <p:sldId id="301" r:id="rId11"/>
    <p:sldId id="262" r:id="rId12"/>
    <p:sldId id="263" r:id="rId13"/>
    <p:sldId id="285" r:id="rId14"/>
    <p:sldId id="288" r:id="rId15"/>
    <p:sldId id="302" r:id="rId16"/>
    <p:sldId id="264" r:id="rId17"/>
    <p:sldId id="265" r:id="rId18"/>
    <p:sldId id="266" r:id="rId19"/>
    <p:sldId id="267" r:id="rId20"/>
    <p:sldId id="269" r:id="rId21"/>
    <p:sldId id="270" r:id="rId22"/>
    <p:sldId id="271" r:id="rId23"/>
    <p:sldId id="272" r:id="rId24"/>
    <p:sldId id="273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96" r:id="rId33"/>
    <p:sldId id="297" r:id="rId34"/>
    <p:sldId id="298" r:id="rId35"/>
    <p:sldId id="286" r:id="rId36"/>
    <p:sldId id="287" r:id="rId37"/>
    <p:sldId id="289" r:id="rId38"/>
    <p:sldId id="299" r:id="rId39"/>
    <p:sldId id="290" r:id="rId40"/>
    <p:sldId id="295" r:id="rId41"/>
    <p:sldId id="291" r:id="rId42"/>
    <p:sldId id="292" r:id="rId43"/>
    <p:sldId id="293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18707573-6E35-4689-A431-FDDA02302581}">
          <p14:sldIdLst>
            <p14:sldId id="256"/>
            <p14:sldId id="257"/>
            <p14:sldId id="260"/>
          </p14:sldIdLst>
        </p14:section>
        <p14:section name="Fundamental" id="{7DCCF0DA-0B9B-4C38-B047-E2000D36ACC7}">
          <p14:sldIdLst>
            <p14:sldId id="259"/>
            <p14:sldId id="294"/>
            <p14:sldId id="261"/>
            <p14:sldId id="301"/>
          </p14:sldIdLst>
        </p14:section>
        <p14:section name="What?" id="{A6B20684-004C-40F1-AFB6-5F4DA2B7DB92}">
          <p14:sldIdLst>
            <p14:sldId id="262"/>
            <p14:sldId id="263"/>
            <p14:sldId id="285"/>
            <p14:sldId id="288"/>
            <p14:sldId id="302"/>
            <p14:sldId id="264"/>
            <p14:sldId id="265"/>
            <p14:sldId id="266"/>
            <p14:sldId id="267"/>
            <p14:sldId id="269"/>
            <p14:sldId id="270"/>
            <p14:sldId id="271"/>
            <p14:sldId id="272"/>
            <p14:sldId id="273"/>
            <p14:sldId id="278"/>
            <p14:sldId id="279"/>
            <p14:sldId id="280"/>
            <p14:sldId id="281"/>
            <p14:sldId id="282"/>
            <p14:sldId id="283"/>
            <p14:sldId id="284"/>
          </p14:sldIdLst>
        </p14:section>
        <p14:section name="Why" id="{9AC43302-F3FA-4A88-9557-A4F115B88914}">
          <p14:sldIdLst>
            <p14:sldId id="296"/>
            <p14:sldId id="297"/>
            <p14:sldId id="298"/>
          </p14:sldIdLst>
        </p14:section>
        <p14:section name="How?" id="{25E11524-3BF0-485B-B166-44A0DBE8E474}">
          <p14:sldIdLst>
            <p14:sldId id="286"/>
            <p14:sldId id="287"/>
            <p14:sldId id="289"/>
            <p14:sldId id="299"/>
            <p14:sldId id="290"/>
            <p14:sldId id="295"/>
            <p14:sldId id="291"/>
          </p14:sldIdLst>
        </p14:section>
        <p14:section name="Ending" id="{F71BE765-2728-4AE7-8722-A819796F1B1C}">
          <p14:sldIdLst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3FCCD4-69A3-4757-AEA5-2FDE6566722F}" v="3" dt="2026-03-31T21:37:04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6E1C3E-17DA-4523-B0B5-5E86F74E8437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9E7DC4B-C097-4B0B-A9E7-48604657FE3E}">
      <dgm:prSet/>
      <dgm:spPr/>
      <dgm:t>
        <a:bodyPr/>
        <a:lstStyle/>
        <a:p>
          <a:r>
            <a:rPr lang="en-US" dirty="0"/>
            <a:t>Waveguides</a:t>
          </a:r>
        </a:p>
      </dgm:t>
    </dgm:pt>
    <dgm:pt modelId="{DC5CE205-A349-48DB-9CE0-19960E7B842A}" type="parTrans" cxnId="{5352B4C3-89E9-463D-8550-A435BEFE9B6E}">
      <dgm:prSet/>
      <dgm:spPr/>
      <dgm:t>
        <a:bodyPr/>
        <a:lstStyle/>
        <a:p>
          <a:endParaRPr lang="en-US"/>
        </a:p>
      </dgm:t>
    </dgm:pt>
    <dgm:pt modelId="{77D39B9E-C007-49F7-91EC-B36B4C0846CA}" type="sibTrans" cxnId="{5352B4C3-89E9-463D-8550-A435BEFE9B6E}">
      <dgm:prSet/>
      <dgm:spPr/>
      <dgm:t>
        <a:bodyPr/>
        <a:lstStyle/>
        <a:p>
          <a:endParaRPr lang="en-US"/>
        </a:p>
      </dgm:t>
    </dgm:pt>
    <dgm:pt modelId="{845ABF21-A342-44E6-89A8-8E560314FA55}">
      <dgm:prSet/>
      <dgm:spPr/>
      <dgm:t>
        <a:bodyPr/>
        <a:lstStyle/>
        <a:p>
          <a:r>
            <a:rPr lang="en-US"/>
            <a:t>Photodiodes</a:t>
          </a:r>
          <a:endParaRPr lang="en-US" dirty="0"/>
        </a:p>
      </dgm:t>
    </dgm:pt>
    <dgm:pt modelId="{2EA5771D-0C53-4E8A-BAAA-1125001A2F19}" type="parTrans" cxnId="{F149FC37-A5C8-4230-A0B2-99D7E354C334}">
      <dgm:prSet/>
      <dgm:spPr/>
      <dgm:t>
        <a:bodyPr/>
        <a:lstStyle/>
        <a:p>
          <a:endParaRPr lang="en-US"/>
        </a:p>
      </dgm:t>
    </dgm:pt>
    <dgm:pt modelId="{78FD4C8D-ABD4-466C-BBB0-04FE613696EF}" type="sibTrans" cxnId="{F149FC37-A5C8-4230-A0B2-99D7E354C334}">
      <dgm:prSet/>
      <dgm:spPr/>
      <dgm:t>
        <a:bodyPr/>
        <a:lstStyle/>
        <a:p>
          <a:endParaRPr lang="en-US"/>
        </a:p>
      </dgm:t>
    </dgm:pt>
    <dgm:pt modelId="{26268CB4-392A-41DF-805E-452D0431B659}">
      <dgm:prSet/>
      <dgm:spPr/>
      <dgm:t>
        <a:bodyPr/>
        <a:lstStyle/>
        <a:p>
          <a:r>
            <a:rPr lang="en-US" dirty="0"/>
            <a:t>Modulators </a:t>
          </a:r>
        </a:p>
      </dgm:t>
    </dgm:pt>
    <dgm:pt modelId="{559DEDCA-E205-4EF3-B5B7-831447A2F5EB}" type="parTrans" cxnId="{B905950B-5E90-43AF-B56E-30718F2BEF58}">
      <dgm:prSet/>
      <dgm:spPr/>
      <dgm:t>
        <a:bodyPr/>
        <a:lstStyle/>
        <a:p>
          <a:endParaRPr lang="en-US"/>
        </a:p>
      </dgm:t>
    </dgm:pt>
    <dgm:pt modelId="{C3E98957-07E8-493F-9545-EE7A25F0F7F1}" type="sibTrans" cxnId="{B905950B-5E90-43AF-B56E-30718F2BEF58}">
      <dgm:prSet/>
      <dgm:spPr/>
      <dgm:t>
        <a:bodyPr/>
        <a:lstStyle/>
        <a:p>
          <a:endParaRPr lang="en-US"/>
        </a:p>
      </dgm:t>
    </dgm:pt>
    <dgm:pt modelId="{5BEC024B-0A64-4E65-9A64-A6EEC8B4D6D6}">
      <dgm:prSet/>
      <dgm:spPr/>
      <dgm:t>
        <a:bodyPr/>
        <a:lstStyle/>
        <a:p>
          <a:r>
            <a:rPr lang="en-US"/>
            <a:t>LEDs &amp; lasers</a:t>
          </a:r>
          <a:endParaRPr lang="en-US" dirty="0"/>
        </a:p>
      </dgm:t>
    </dgm:pt>
    <dgm:pt modelId="{15F0A9DC-7B3F-42A8-AB0B-1D31FB9544FB}" type="parTrans" cxnId="{899EFA4B-36CF-44CA-B27F-A5BAD57DA15D}">
      <dgm:prSet/>
      <dgm:spPr/>
      <dgm:t>
        <a:bodyPr/>
        <a:lstStyle/>
        <a:p>
          <a:endParaRPr lang="en-US"/>
        </a:p>
      </dgm:t>
    </dgm:pt>
    <dgm:pt modelId="{93D9E4B5-26C4-4066-8925-F57EA088D003}" type="sibTrans" cxnId="{899EFA4B-36CF-44CA-B27F-A5BAD57DA15D}">
      <dgm:prSet/>
      <dgm:spPr/>
      <dgm:t>
        <a:bodyPr/>
        <a:lstStyle/>
        <a:p>
          <a:endParaRPr lang="en-US"/>
        </a:p>
      </dgm:t>
    </dgm:pt>
    <dgm:pt modelId="{BADD226F-6A05-43C8-8366-30EBA5086CBD}" type="pres">
      <dgm:prSet presAssocID="{D26E1C3E-17DA-4523-B0B5-5E86F74E843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1DE7E3F-8A04-4FCF-A1A6-610AAC126329}" type="pres">
      <dgm:prSet presAssocID="{89E7DC4B-C097-4B0B-A9E7-48604657FE3E}" presName="hierRoot1" presStyleCnt="0"/>
      <dgm:spPr/>
    </dgm:pt>
    <dgm:pt modelId="{02DB6B73-7A2E-4DD3-88D3-CA0F7C2BE6F1}" type="pres">
      <dgm:prSet presAssocID="{89E7DC4B-C097-4B0B-A9E7-48604657FE3E}" presName="composite" presStyleCnt="0"/>
      <dgm:spPr/>
    </dgm:pt>
    <dgm:pt modelId="{7EFB7852-B201-4C8B-A269-EA44D57719D7}" type="pres">
      <dgm:prSet presAssocID="{89E7DC4B-C097-4B0B-A9E7-48604657FE3E}" presName="background" presStyleLbl="node0" presStyleIdx="0" presStyleCnt="4"/>
      <dgm:spPr/>
    </dgm:pt>
    <dgm:pt modelId="{08226304-CCA9-4A03-BCC6-535AD699A017}" type="pres">
      <dgm:prSet presAssocID="{89E7DC4B-C097-4B0B-A9E7-48604657FE3E}" presName="text" presStyleLbl="fgAcc0" presStyleIdx="0" presStyleCnt="4">
        <dgm:presLayoutVars>
          <dgm:chPref val="3"/>
        </dgm:presLayoutVars>
      </dgm:prSet>
      <dgm:spPr/>
    </dgm:pt>
    <dgm:pt modelId="{C1E12440-F90A-4277-A3CF-BF6C480BED16}" type="pres">
      <dgm:prSet presAssocID="{89E7DC4B-C097-4B0B-A9E7-48604657FE3E}" presName="hierChild2" presStyleCnt="0"/>
      <dgm:spPr/>
    </dgm:pt>
    <dgm:pt modelId="{9EE55183-0306-404E-9CA9-4E68A3CA7180}" type="pres">
      <dgm:prSet presAssocID="{5BEC024B-0A64-4E65-9A64-A6EEC8B4D6D6}" presName="hierRoot1" presStyleCnt="0"/>
      <dgm:spPr/>
    </dgm:pt>
    <dgm:pt modelId="{FF17ECB0-53E5-46C1-9398-90DC1596894A}" type="pres">
      <dgm:prSet presAssocID="{5BEC024B-0A64-4E65-9A64-A6EEC8B4D6D6}" presName="composite" presStyleCnt="0"/>
      <dgm:spPr/>
    </dgm:pt>
    <dgm:pt modelId="{B77323C7-CFBB-479A-B4F9-D909DCF4783B}" type="pres">
      <dgm:prSet presAssocID="{5BEC024B-0A64-4E65-9A64-A6EEC8B4D6D6}" presName="background" presStyleLbl="node0" presStyleIdx="1" presStyleCnt="4"/>
      <dgm:spPr/>
    </dgm:pt>
    <dgm:pt modelId="{7AAD47D8-5468-49CB-B741-5EA54FED9143}" type="pres">
      <dgm:prSet presAssocID="{5BEC024B-0A64-4E65-9A64-A6EEC8B4D6D6}" presName="text" presStyleLbl="fgAcc0" presStyleIdx="1" presStyleCnt="4">
        <dgm:presLayoutVars>
          <dgm:chPref val="3"/>
        </dgm:presLayoutVars>
      </dgm:prSet>
      <dgm:spPr/>
    </dgm:pt>
    <dgm:pt modelId="{42933C54-8AC2-4802-AAE1-2D1D64DA5CD8}" type="pres">
      <dgm:prSet presAssocID="{5BEC024B-0A64-4E65-9A64-A6EEC8B4D6D6}" presName="hierChild2" presStyleCnt="0"/>
      <dgm:spPr/>
    </dgm:pt>
    <dgm:pt modelId="{92A427D9-51CC-4DD2-998E-65602283BB17}" type="pres">
      <dgm:prSet presAssocID="{845ABF21-A342-44E6-89A8-8E560314FA55}" presName="hierRoot1" presStyleCnt="0"/>
      <dgm:spPr/>
    </dgm:pt>
    <dgm:pt modelId="{8FCB610D-3110-4122-A106-A9823A280E2B}" type="pres">
      <dgm:prSet presAssocID="{845ABF21-A342-44E6-89A8-8E560314FA55}" presName="composite" presStyleCnt="0"/>
      <dgm:spPr/>
    </dgm:pt>
    <dgm:pt modelId="{F8B5990C-BEED-473D-8D7C-EC7199F4E67F}" type="pres">
      <dgm:prSet presAssocID="{845ABF21-A342-44E6-89A8-8E560314FA55}" presName="background" presStyleLbl="node0" presStyleIdx="2" presStyleCnt="4"/>
      <dgm:spPr/>
    </dgm:pt>
    <dgm:pt modelId="{14D04680-E135-4924-A02B-C7FF0A22C53B}" type="pres">
      <dgm:prSet presAssocID="{845ABF21-A342-44E6-89A8-8E560314FA55}" presName="text" presStyleLbl="fgAcc0" presStyleIdx="2" presStyleCnt="4">
        <dgm:presLayoutVars>
          <dgm:chPref val="3"/>
        </dgm:presLayoutVars>
      </dgm:prSet>
      <dgm:spPr/>
    </dgm:pt>
    <dgm:pt modelId="{9B8AE4A0-D2C4-4142-8F8E-53D66D5977F5}" type="pres">
      <dgm:prSet presAssocID="{845ABF21-A342-44E6-89A8-8E560314FA55}" presName="hierChild2" presStyleCnt="0"/>
      <dgm:spPr/>
    </dgm:pt>
    <dgm:pt modelId="{67E04F21-05F2-4D63-AA54-9972B3BE8300}" type="pres">
      <dgm:prSet presAssocID="{26268CB4-392A-41DF-805E-452D0431B659}" presName="hierRoot1" presStyleCnt="0"/>
      <dgm:spPr/>
    </dgm:pt>
    <dgm:pt modelId="{0C89582A-6290-4C78-A0D0-8FB089B7C508}" type="pres">
      <dgm:prSet presAssocID="{26268CB4-392A-41DF-805E-452D0431B659}" presName="composite" presStyleCnt="0"/>
      <dgm:spPr/>
    </dgm:pt>
    <dgm:pt modelId="{1BEEB7E6-9B6D-4A21-BD60-C269760DC5FB}" type="pres">
      <dgm:prSet presAssocID="{26268CB4-392A-41DF-805E-452D0431B659}" presName="background" presStyleLbl="node0" presStyleIdx="3" presStyleCnt="4"/>
      <dgm:spPr/>
    </dgm:pt>
    <dgm:pt modelId="{812C1F59-549C-45AE-901F-00D1A99D8513}" type="pres">
      <dgm:prSet presAssocID="{26268CB4-392A-41DF-805E-452D0431B659}" presName="text" presStyleLbl="fgAcc0" presStyleIdx="3" presStyleCnt="4">
        <dgm:presLayoutVars>
          <dgm:chPref val="3"/>
        </dgm:presLayoutVars>
      </dgm:prSet>
      <dgm:spPr/>
    </dgm:pt>
    <dgm:pt modelId="{87700840-654A-4FF3-8A10-B3F41FD5097D}" type="pres">
      <dgm:prSet presAssocID="{26268CB4-392A-41DF-805E-452D0431B659}" presName="hierChild2" presStyleCnt="0"/>
      <dgm:spPr/>
    </dgm:pt>
  </dgm:ptLst>
  <dgm:cxnLst>
    <dgm:cxn modelId="{B905950B-5E90-43AF-B56E-30718F2BEF58}" srcId="{D26E1C3E-17DA-4523-B0B5-5E86F74E8437}" destId="{26268CB4-392A-41DF-805E-452D0431B659}" srcOrd="3" destOrd="0" parTransId="{559DEDCA-E205-4EF3-B5B7-831447A2F5EB}" sibTransId="{C3E98957-07E8-493F-9545-EE7A25F0F7F1}"/>
    <dgm:cxn modelId="{9B5AE60E-F321-4E01-9379-4076A7FDD43A}" type="presOf" srcId="{89E7DC4B-C097-4B0B-A9E7-48604657FE3E}" destId="{08226304-CCA9-4A03-BCC6-535AD699A017}" srcOrd="0" destOrd="0" presId="urn:microsoft.com/office/officeart/2005/8/layout/hierarchy1"/>
    <dgm:cxn modelId="{64098E1A-7918-4D86-B65D-EE240009E137}" type="presOf" srcId="{845ABF21-A342-44E6-89A8-8E560314FA55}" destId="{14D04680-E135-4924-A02B-C7FF0A22C53B}" srcOrd="0" destOrd="0" presId="urn:microsoft.com/office/officeart/2005/8/layout/hierarchy1"/>
    <dgm:cxn modelId="{F149FC37-A5C8-4230-A0B2-99D7E354C334}" srcId="{D26E1C3E-17DA-4523-B0B5-5E86F74E8437}" destId="{845ABF21-A342-44E6-89A8-8E560314FA55}" srcOrd="2" destOrd="0" parTransId="{2EA5771D-0C53-4E8A-BAAA-1125001A2F19}" sibTransId="{78FD4C8D-ABD4-466C-BBB0-04FE613696EF}"/>
    <dgm:cxn modelId="{899EFA4B-36CF-44CA-B27F-A5BAD57DA15D}" srcId="{D26E1C3E-17DA-4523-B0B5-5E86F74E8437}" destId="{5BEC024B-0A64-4E65-9A64-A6EEC8B4D6D6}" srcOrd="1" destOrd="0" parTransId="{15F0A9DC-7B3F-42A8-AB0B-1D31FB9544FB}" sibTransId="{93D9E4B5-26C4-4066-8925-F57EA088D003}"/>
    <dgm:cxn modelId="{B852E074-7B81-46F8-B6BE-487D7036FC38}" type="presOf" srcId="{26268CB4-392A-41DF-805E-452D0431B659}" destId="{812C1F59-549C-45AE-901F-00D1A99D8513}" srcOrd="0" destOrd="0" presId="urn:microsoft.com/office/officeart/2005/8/layout/hierarchy1"/>
    <dgm:cxn modelId="{CF86A557-89EA-4EDB-9FA1-78E60A89A9CF}" type="presOf" srcId="{D26E1C3E-17DA-4523-B0B5-5E86F74E8437}" destId="{BADD226F-6A05-43C8-8366-30EBA5086CBD}" srcOrd="0" destOrd="0" presId="urn:microsoft.com/office/officeart/2005/8/layout/hierarchy1"/>
    <dgm:cxn modelId="{C5A71D7A-3452-4A9D-B0FB-FBC2B5E83DB4}" type="presOf" srcId="{5BEC024B-0A64-4E65-9A64-A6EEC8B4D6D6}" destId="{7AAD47D8-5468-49CB-B741-5EA54FED9143}" srcOrd="0" destOrd="0" presId="urn:microsoft.com/office/officeart/2005/8/layout/hierarchy1"/>
    <dgm:cxn modelId="{5352B4C3-89E9-463D-8550-A435BEFE9B6E}" srcId="{D26E1C3E-17DA-4523-B0B5-5E86F74E8437}" destId="{89E7DC4B-C097-4B0B-A9E7-48604657FE3E}" srcOrd="0" destOrd="0" parTransId="{DC5CE205-A349-48DB-9CE0-19960E7B842A}" sibTransId="{77D39B9E-C007-49F7-91EC-B36B4C0846CA}"/>
    <dgm:cxn modelId="{4AE3863B-E6D6-483C-8605-21455FD92CD9}" type="presParOf" srcId="{BADD226F-6A05-43C8-8366-30EBA5086CBD}" destId="{21DE7E3F-8A04-4FCF-A1A6-610AAC126329}" srcOrd="0" destOrd="0" presId="urn:microsoft.com/office/officeart/2005/8/layout/hierarchy1"/>
    <dgm:cxn modelId="{EDF3742F-8CF5-4876-97A2-A98851EABC66}" type="presParOf" srcId="{21DE7E3F-8A04-4FCF-A1A6-610AAC126329}" destId="{02DB6B73-7A2E-4DD3-88D3-CA0F7C2BE6F1}" srcOrd="0" destOrd="0" presId="urn:microsoft.com/office/officeart/2005/8/layout/hierarchy1"/>
    <dgm:cxn modelId="{E618C079-FC82-4B10-BCB4-BA18F5E8E1AE}" type="presParOf" srcId="{02DB6B73-7A2E-4DD3-88D3-CA0F7C2BE6F1}" destId="{7EFB7852-B201-4C8B-A269-EA44D57719D7}" srcOrd="0" destOrd="0" presId="urn:microsoft.com/office/officeart/2005/8/layout/hierarchy1"/>
    <dgm:cxn modelId="{790231E6-ED88-41FC-9FFF-AE4460DF353F}" type="presParOf" srcId="{02DB6B73-7A2E-4DD3-88D3-CA0F7C2BE6F1}" destId="{08226304-CCA9-4A03-BCC6-535AD699A017}" srcOrd="1" destOrd="0" presId="urn:microsoft.com/office/officeart/2005/8/layout/hierarchy1"/>
    <dgm:cxn modelId="{92C0A54A-D0AA-4A27-B89A-9033FF36EB9A}" type="presParOf" srcId="{21DE7E3F-8A04-4FCF-A1A6-610AAC126329}" destId="{C1E12440-F90A-4277-A3CF-BF6C480BED16}" srcOrd="1" destOrd="0" presId="urn:microsoft.com/office/officeart/2005/8/layout/hierarchy1"/>
    <dgm:cxn modelId="{20814531-B516-4346-85CB-67A6F19A07C8}" type="presParOf" srcId="{BADD226F-6A05-43C8-8366-30EBA5086CBD}" destId="{9EE55183-0306-404E-9CA9-4E68A3CA7180}" srcOrd="1" destOrd="0" presId="urn:microsoft.com/office/officeart/2005/8/layout/hierarchy1"/>
    <dgm:cxn modelId="{A8E966E9-95B4-4E7D-BE3C-7C1E3AD5BF16}" type="presParOf" srcId="{9EE55183-0306-404E-9CA9-4E68A3CA7180}" destId="{FF17ECB0-53E5-46C1-9398-90DC1596894A}" srcOrd="0" destOrd="0" presId="urn:microsoft.com/office/officeart/2005/8/layout/hierarchy1"/>
    <dgm:cxn modelId="{F4B82F00-590A-45A2-9113-19DECE3D2F37}" type="presParOf" srcId="{FF17ECB0-53E5-46C1-9398-90DC1596894A}" destId="{B77323C7-CFBB-479A-B4F9-D909DCF4783B}" srcOrd="0" destOrd="0" presId="urn:microsoft.com/office/officeart/2005/8/layout/hierarchy1"/>
    <dgm:cxn modelId="{0DCCA560-6D5D-400D-B94A-600AA46B9C05}" type="presParOf" srcId="{FF17ECB0-53E5-46C1-9398-90DC1596894A}" destId="{7AAD47D8-5468-49CB-B741-5EA54FED9143}" srcOrd="1" destOrd="0" presId="urn:microsoft.com/office/officeart/2005/8/layout/hierarchy1"/>
    <dgm:cxn modelId="{157DDE00-5E5A-483D-AD8E-E17EABB1EECB}" type="presParOf" srcId="{9EE55183-0306-404E-9CA9-4E68A3CA7180}" destId="{42933C54-8AC2-4802-AAE1-2D1D64DA5CD8}" srcOrd="1" destOrd="0" presId="urn:microsoft.com/office/officeart/2005/8/layout/hierarchy1"/>
    <dgm:cxn modelId="{95AF5D18-75D6-49FC-970F-F4A647CEE5AE}" type="presParOf" srcId="{BADD226F-6A05-43C8-8366-30EBA5086CBD}" destId="{92A427D9-51CC-4DD2-998E-65602283BB17}" srcOrd="2" destOrd="0" presId="urn:microsoft.com/office/officeart/2005/8/layout/hierarchy1"/>
    <dgm:cxn modelId="{95D0A79B-64D4-403B-BE56-B2AA3A1B6B47}" type="presParOf" srcId="{92A427D9-51CC-4DD2-998E-65602283BB17}" destId="{8FCB610D-3110-4122-A106-A9823A280E2B}" srcOrd="0" destOrd="0" presId="urn:microsoft.com/office/officeart/2005/8/layout/hierarchy1"/>
    <dgm:cxn modelId="{D7B06241-4C8B-4633-A9E8-A18245E7FD10}" type="presParOf" srcId="{8FCB610D-3110-4122-A106-A9823A280E2B}" destId="{F8B5990C-BEED-473D-8D7C-EC7199F4E67F}" srcOrd="0" destOrd="0" presId="urn:microsoft.com/office/officeart/2005/8/layout/hierarchy1"/>
    <dgm:cxn modelId="{E97BEA42-83E4-43B1-BBE1-E5AD93559D2F}" type="presParOf" srcId="{8FCB610D-3110-4122-A106-A9823A280E2B}" destId="{14D04680-E135-4924-A02B-C7FF0A22C53B}" srcOrd="1" destOrd="0" presId="urn:microsoft.com/office/officeart/2005/8/layout/hierarchy1"/>
    <dgm:cxn modelId="{35ED6AAA-8A34-42F1-A60F-A271DF1FA18B}" type="presParOf" srcId="{92A427D9-51CC-4DD2-998E-65602283BB17}" destId="{9B8AE4A0-D2C4-4142-8F8E-53D66D5977F5}" srcOrd="1" destOrd="0" presId="urn:microsoft.com/office/officeart/2005/8/layout/hierarchy1"/>
    <dgm:cxn modelId="{4366A15D-274A-46BF-839B-B53BE1E808CB}" type="presParOf" srcId="{BADD226F-6A05-43C8-8366-30EBA5086CBD}" destId="{67E04F21-05F2-4D63-AA54-9972B3BE8300}" srcOrd="3" destOrd="0" presId="urn:microsoft.com/office/officeart/2005/8/layout/hierarchy1"/>
    <dgm:cxn modelId="{6A640370-8F30-4025-864A-8FF79B5B1488}" type="presParOf" srcId="{67E04F21-05F2-4D63-AA54-9972B3BE8300}" destId="{0C89582A-6290-4C78-A0D0-8FB089B7C508}" srcOrd="0" destOrd="0" presId="urn:microsoft.com/office/officeart/2005/8/layout/hierarchy1"/>
    <dgm:cxn modelId="{E976832C-BD04-4B26-9150-7F13F625E6BD}" type="presParOf" srcId="{0C89582A-6290-4C78-A0D0-8FB089B7C508}" destId="{1BEEB7E6-9B6D-4A21-BD60-C269760DC5FB}" srcOrd="0" destOrd="0" presId="urn:microsoft.com/office/officeart/2005/8/layout/hierarchy1"/>
    <dgm:cxn modelId="{C150F26A-6453-47AD-BA4D-6FD6F5EB7473}" type="presParOf" srcId="{0C89582A-6290-4C78-A0D0-8FB089B7C508}" destId="{812C1F59-549C-45AE-901F-00D1A99D8513}" srcOrd="1" destOrd="0" presId="urn:microsoft.com/office/officeart/2005/8/layout/hierarchy1"/>
    <dgm:cxn modelId="{DC9690CC-071D-47F4-8487-B9E17C4929C4}" type="presParOf" srcId="{67E04F21-05F2-4D63-AA54-9972B3BE8300}" destId="{87700840-654A-4FF3-8A10-B3F41FD5097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EDE5ED-01AA-4853-A475-E636E18367DB}" type="doc">
      <dgm:prSet loTypeId="urn:microsoft.com/office/officeart/2005/8/layout/hierarchy1" loCatId="hierarchy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6FDEC48B-7985-4812-A3F6-6D030108B4F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Fiber-Optic Communication</a:t>
          </a:r>
        </a:p>
      </dgm:t>
    </dgm:pt>
    <dgm:pt modelId="{E435670C-23F1-4D33-B4A4-DB118A068C76}" type="parTrans" cxnId="{7128B4D0-46C5-45F6-99CB-C05543FDF67A}">
      <dgm:prSet/>
      <dgm:spPr/>
      <dgm:t>
        <a:bodyPr/>
        <a:lstStyle/>
        <a:p>
          <a:endParaRPr lang="en-US"/>
        </a:p>
      </dgm:t>
    </dgm:pt>
    <dgm:pt modelId="{74EE0D43-14E5-494D-8337-8069E5E7057E}" type="sibTrans" cxnId="{7128B4D0-46C5-45F6-99CB-C05543FDF67A}">
      <dgm:prSet/>
      <dgm:spPr/>
      <dgm:t>
        <a:bodyPr/>
        <a:lstStyle/>
        <a:p>
          <a:endParaRPr lang="en-US"/>
        </a:p>
      </dgm:t>
    </dgm:pt>
    <dgm:pt modelId="{F0801EF5-19E6-40BF-844A-D9420B1AD64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Integrated Photonics</a:t>
          </a:r>
        </a:p>
      </dgm:t>
    </dgm:pt>
    <dgm:pt modelId="{F91678FA-4121-4B89-9982-D8DE4958FF99}" type="parTrans" cxnId="{0A244842-DA71-420B-BB2A-18319C525B7D}">
      <dgm:prSet/>
      <dgm:spPr/>
      <dgm:t>
        <a:bodyPr/>
        <a:lstStyle/>
        <a:p>
          <a:endParaRPr lang="en-US"/>
        </a:p>
      </dgm:t>
    </dgm:pt>
    <dgm:pt modelId="{0C3A2E72-3886-4FFF-B785-FC64FF4A6C77}" type="sibTrans" cxnId="{0A244842-DA71-420B-BB2A-18319C525B7D}">
      <dgm:prSet/>
      <dgm:spPr/>
      <dgm:t>
        <a:bodyPr/>
        <a:lstStyle/>
        <a:p>
          <a:endParaRPr lang="en-US"/>
        </a:p>
      </dgm:t>
    </dgm:pt>
    <dgm:pt modelId="{69E325BF-45CC-4C77-A20B-C93C92CF2C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LiDAR</a:t>
          </a:r>
        </a:p>
      </dgm:t>
    </dgm:pt>
    <dgm:pt modelId="{A39DBA50-B546-4671-87C0-8B7E04E72737}" type="parTrans" cxnId="{8EED681C-EF30-4EBF-B23F-B3FE4121CCE0}">
      <dgm:prSet/>
      <dgm:spPr/>
      <dgm:t>
        <a:bodyPr/>
        <a:lstStyle/>
        <a:p>
          <a:endParaRPr lang="en-US"/>
        </a:p>
      </dgm:t>
    </dgm:pt>
    <dgm:pt modelId="{F05FAF61-EF4F-4A3C-994F-8788FCA9E8A3}" type="sibTrans" cxnId="{8EED681C-EF30-4EBF-B23F-B3FE4121CCE0}">
      <dgm:prSet/>
      <dgm:spPr/>
      <dgm:t>
        <a:bodyPr/>
        <a:lstStyle/>
        <a:p>
          <a:endParaRPr lang="en-US"/>
        </a:p>
      </dgm:t>
    </dgm:pt>
    <dgm:pt modelId="{F73DDBC6-D90A-45E8-8EF8-A391726E4B76}" type="pres">
      <dgm:prSet presAssocID="{69EDE5ED-01AA-4853-A475-E636E18367D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D1F0E96-E24A-44A6-A230-7B71C5F29A39}" type="pres">
      <dgm:prSet presAssocID="{6FDEC48B-7985-4812-A3F6-6D030108B4FB}" presName="hierRoot1" presStyleCnt="0"/>
      <dgm:spPr/>
    </dgm:pt>
    <dgm:pt modelId="{746B8141-631B-47FA-B52B-CFABDA2BF2BE}" type="pres">
      <dgm:prSet presAssocID="{6FDEC48B-7985-4812-A3F6-6D030108B4FB}" presName="composite" presStyleCnt="0"/>
      <dgm:spPr/>
    </dgm:pt>
    <dgm:pt modelId="{F1D06901-14E6-46D6-92E1-F675EDAD2A2D}" type="pres">
      <dgm:prSet presAssocID="{6FDEC48B-7985-4812-A3F6-6D030108B4FB}" presName="background" presStyleLbl="node0" presStyleIdx="0" presStyleCnt="3"/>
      <dgm:spPr/>
    </dgm:pt>
    <dgm:pt modelId="{BF0DA470-3627-4D77-8461-EF8ACF569ADA}" type="pres">
      <dgm:prSet presAssocID="{6FDEC48B-7985-4812-A3F6-6D030108B4FB}" presName="text" presStyleLbl="fgAcc0" presStyleIdx="0" presStyleCnt="3">
        <dgm:presLayoutVars>
          <dgm:chPref val="3"/>
        </dgm:presLayoutVars>
      </dgm:prSet>
      <dgm:spPr/>
    </dgm:pt>
    <dgm:pt modelId="{A34592DC-99A5-4BA4-80E6-4D9D0C09E6FD}" type="pres">
      <dgm:prSet presAssocID="{6FDEC48B-7985-4812-A3F6-6D030108B4FB}" presName="hierChild2" presStyleCnt="0"/>
      <dgm:spPr/>
    </dgm:pt>
    <dgm:pt modelId="{5664BEA5-BDBB-4266-B32A-5C48FF4BF7EA}" type="pres">
      <dgm:prSet presAssocID="{F0801EF5-19E6-40BF-844A-D9420B1AD64B}" presName="hierRoot1" presStyleCnt="0"/>
      <dgm:spPr/>
    </dgm:pt>
    <dgm:pt modelId="{6E46134E-A789-49A9-B024-6F7F88C20F89}" type="pres">
      <dgm:prSet presAssocID="{F0801EF5-19E6-40BF-844A-D9420B1AD64B}" presName="composite" presStyleCnt="0"/>
      <dgm:spPr/>
    </dgm:pt>
    <dgm:pt modelId="{3984EB28-D128-4C3C-816B-A3937A3FA48D}" type="pres">
      <dgm:prSet presAssocID="{F0801EF5-19E6-40BF-844A-D9420B1AD64B}" presName="background" presStyleLbl="node0" presStyleIdx="1" presStyleCnt="3"/>
      <dgm:spPr/>
    </dgm:pt>
    <dgm:pt modelId="{02A8F44D-B2F3-4E27-968A-4E4547A6838A}" type="pres">
      <dgm:prSet presAssocID="{F0801EF5-19E6-40BF-844A-D9420B1AD64B}" presName="text" presStyleLbl="fgAcc0" presStyleIdx="1" presStyleCnt="3">
        <dgm:presLayoutVars>
          <dgm:chPref val="3"/>
        </dgm:presLayoutVars>
      </dgm:prSet>
      <dgm:spPr/>
    </dgm:pt>
    <dgm:pt modelId="{5272C486-754C-4816-AEE8-7AAAD4352E3B}" type="pres">
      <dgm:prSet presAssocID="{F0801EF5-19E6-40BF-844A-D9420B1AD64B}" presName="hierChild2" presStyleCnt="0"/>
      <dgm:spPr/>
    </dgm:pt>
    <dgm:pt modelId="{F8187C56-9780-40A1-BB7E-26CEEC5F160A}" type="pres">
      <dgm:prSet presAssocID="{69E325BF-45CC-4C77-A20B-C93C92CF2C50}" presName="hierRoot1" presStyleCnt="0"/>
      <dgm:spPr/>
    </dgm:pt>
    <dgm:pt modelId="{9A05380C-2E07-41F5-AD2D-BD3A93D1753D}" type="pres">
      <dgm:prSet presAssocID="{69E325BF-45CC-4C77-A20B-C93C92CF2C50}" presName="composite" presStyleCnt="0"/>
      <dgm:spPr/>
    </dgm:pt>
    <dgm:pt modelId="{35F6A47A-074B-426E-9620-2DD91F99C580}" type="pres">
      <dgm:prSet presAssocID="{69E325BF-45CC-4C77-A20B-C93C92CF2C50}" presName="background" presStyleLbl="node0" presStyleIdx="2" presStyleCnt="3"/>
      <dgm:spPr/>
    </dgm:pt>
    <dgm:pt modelId="{EFD4F76F-4060-4A3B-AB44-4964C91F814C}" type="pres">
      <dgm:prSet presAssocID="{69E325BF-45CC-4C77-A20B-C93C92CF2C50}" presName="text" presStyleLbl="fgAcc0" presStyleIdx="2" presStyleCnt="3">
        <dgm:presLayoutVars>
          <dgm:chPref val="3"/>
        </dgm:presLayoutVars>
      </dgm:prSet>
      <dgm:spPr/>
    </dgm:pt>
    <dgm:pt modelId="{BB9BF00D-3AFA-440F-8FD3-53C3D3C30D89}" type="pres">
      <dgm:prSet presAssocID="{69E325BF-45CC-4C77-A20B-C93C92CF2C50}" presName="hierChild2" presStyleCnt="0"/>
      <dgm:spPr/>
    </dgm:pt>
  </dgm:ptLst>
  <dgm:cxnLst>
    <dgm:cxn modelId="{8EED681C-EF30-4EBF-B23F-B3FE4121CCE0}" srcId="{69EDE5ED-01AA-4853-A475-E636E18367DB}" destId="{69E325BF-45CC-4C77-A20B-C93C92CF2C50}" srcOrd="2" destOrd="0" parTransId="{A39DBA50-B546-4671-87C0-8B7E04E72737}" sibTransId="{F05FAF61-EF4F-4A3C-994F-8788FCA9E8A3}"/>
    <dgm:cxn modelId="{0A244842-DA71-420B-BB2A-18319C525B7D}" srcId="{69EDE5ED-01AA-4853-A475-E636E18367DB}" destId="{F0801EF5-19E6-40BF-844A-D9420B1AD64B}" srcOrd="1" destOrd="0" parTransId="{F91678FA-4121-4B89-9982-D8DE4958FF99}" sibTransId="{0C3A2E72-3886-4FFF-B785-FC64FF4A6C77}"/>
    <dgm:cxn modelId="{28329A64-37DA-42D5-A019-9E2554F78486}" type="presOf" srcId="{F0801EF5-19E6-40BF-844A-D9420B1AD64B}" destId="{02A8F44D-B2F3-4E27-968A-4E4547A6838A}" srcOrd="0" destOrd="0" presId="urn:microsoft.com/office/officeart/2005/8/layout/hierarchy1"/>
    <dgm:cxn modelId="{0985C84B-7CBE-47EC-B77C-B012BCD2034C}" type="presOf" srcId="{6FDEC48B-7985-4812-A3F6-6D030108B4FB}" destId="{BF0DA470-3627-4D77-8461-EF8ACF569ADA}" srcOrd="0" destOrd="0" presId="urn:microsoft.com/office/officeart/2005/8/layout/hierarchy1"/>
    <dgm:cxn modelId="{1AAC129F-0B74-459E-AD89-4D5010762EB2}" type="presOf" srcId="{69EDE5ED-01AA-4853-A475-E636E18367DB}" destId="{F73DDBC6-D90A-45E8-8EF8-A391726E4B76}" srcOrd="0" destOrd="0" presId="urn:microsoft.com/office/officeart/2005/8/layout/hierarchy1"/>
    <dgm:cxn modelId="{328985A5-5760-4CF4-9861-B2FDB2DEC5CC}" type="presOf" srcId="{69E325BF-45CC-4C77-A20B-C93C92CF2C50}" destId="{EFD4F76F-4060-4A3B-AB44-4964C91F814C}" srcOrd="0" destOrd="0" presId="urn:microsoft.com/office/officeart/2005/8/layout/hierarchy1"/>
    <dgm:cxn modelId="{7128B4D0-46C5-45F6-99CB-C05543FDF67A}" srcId="{69EDE5ED-01AA-4853-A475-E636E18367DB}" destId="{6FDEC48B-7985-4812-A3F6-6D030108B4FB}" srcOrd="0" destOrd="0" parTransId="{E435670C-23F1-4D33-B4A4-DB118A068C76}" sibTransId="{74EE0D43-14E5-494D-8337-8069E5E7057E}"/>
    <dgm:cxn modelId="{B1E187E5-66A2-42A9-904A-469F77E40605}" type="presParOf" srcId="{F73DDBC6-D90A-45E8-8EF8-A391726E4B76}" destId="{4D1F0E96-E24A-44A6-A230-7B71C5F29A39}" srcOrd="0" destOrd="0" presId="urn:microsoft.com/office/officeart/2005/8/layout/hierarchy1"/>
    <dgm:cxn modelId="{5672743D-D9EC-41B2-9494-B567B31DCDE2}" type="presParOf" srcId="{4D1F0E96-E24A-44A6-A230-7B71C5F29A39}" destId="{746B8141-631B-47FA-B52B-CFABDA2BF2BE}" srcOrd="0" destOrd="0" presId="urn:microsoft.com/office/officeart/2005/8/layout/hierarchy1"/>
    <dgm:cxn modelId="{C20455D1-092A-45A2-9BBC-16C0583CA4AF}" type="presParOf" srcId="{746B8141-631B-47FA-B52B-CFABDA2BF2BE}" destId="{F1D06901-14E6-46D6-92E1-F675EDAD2A2D}" srcOrd="0" destOrd="0" presId="urn:microsoft.com/office/officeart/2005/8/layout/hierarchy1"/>
    <dgm:cxn modelId="{8723E4DB-1027-4D27-ABEA-BAF2AC53DDE8}" type="presParOf" srcId="{746B8141-631B-47FA-B52B-CFABDA2BF2BE}" destId="{BF0DA470-3627-4D77-8461-EF8ACF569ADA}" srcOrd="1" destOrd="0" presId="urn:microsoft.com/office/officeart/2005/8/layout/hierarchy1"/>
    <dgm:cxn modelId="{2D33EFC3-6F54-4E79-81BD-37A2313D1132}" type="presParOf" srcId="{4D1F0E96-E24A-44A6-A230-7B71C5F29A39}" destId="{A34592DC-99A5-4BA4-80E6-4D9D0C09E6FD}" srcOrd="1" destOrd="0" presId="urn:microsoft.com/office/officeart/2005/8/layout/hierarchy1"/>
    <dgm:cxn modelId="{BC40D0AD-A2F3-4CBF-AC9D-C53E8CA63D26}" type="presParOf" srcId="{F73DDBC6-D90A-45E8-8EF8-A391726E4B76}" destId="{5664BEA5-BDBB-4266-B32A-5C48FF4BF7EA}" srcOrd="1" destOrd="0" presId="urn:microsoft.com/office/officeart/2005/8/layout/hierarchy1"/>
    <dgm:cxn modelId="{3CB69CAC-3F37-4E9E-8B3A-215E03EA4300}" type="presParOf" srcId="{5664BEA5-BDBB-4266-B32A-5C48FF4BF7EA}" destId="{6E46134E-A789-49A9-B024-6F7F88C20F89}" srcOrd="0" destOrd="0" presId="urn:microsoft.com/office/officeart/2005/8/layout/hierarchy1"/>
    <dgm:cxn modelId="{19181850-4980-42A0-B7B9-A1AD08AA128A}" type="presParOf" srcId="{6E46134E-A789-49A9-B024-6F7F88C20F89}" destId="{3984EB28-D128-4C3C-816B-A3937A3FA48D}" srcOrd="0" destOrd="0" presId="urn:microsoft.com/office/officeart/2005/8/layout/hierarchy1"/>
    <dgm:cxn modelId="{1E6AE051-9D6B-448D-B8FA-4BB36CF6311C}" type="presParOf" srcId="{6E46134E-A789-49A9-B024-6F7F88C20F89}" destId="{02A8F44D-B2F3-4E27-968A-4E4547A6838A}" srcOrd="1" destOrd="0" presId="urn:microsoft.com/office/officeart/2005/8/layout/hierarchy1"/>
    <dgm:cxn modelId="{F810D8BB-495D-4F2F-9BDF-F7B9985F31C3}" type="presParOf" srcId="{5664BEA5-BDBB-4266-B32A-5C48FF4BF7EA}" destId="{5272C486-754C-4816-AEE8-7AAAD4352E3B}" srcOrd="1" destOrd="0" presId="urn:microsoft.com/office/officeart/2005/8/layout/hierarchy1"/>
    <dgm:cxn modelId="{BCD46FA1-EA8B-4496-8B75-8832F1EA4369}" type="presParOf" srcId="{F73DDBC6-D90A-45E8-8EF8-A391726E4B76}" destId="{F8187C56-9780-40A1-BB7E-26CEEC5F160A}" srcOrd="2" destOrd="0" presId="urn:microsoft.com/office/officeart/2005/8/layout/hierarchy1"/>
    <dgm:cxn modelId="{F8B46548-8D8C-494F-9241-469F6D83DC16}" type="presParOf" srcId="{F8187C56-9780-40A1-BB7E-26CEEC5F160A}" destId="{9A05380C-2E07-41F5-AD2D-BD3A93D1753D}" srcOrd="0" destOrd="0" presId="urn:microsoft.com/office/officeart/2005/8/layout/hierarchy1"/>
    <dgm:cxn modelId="{EB5383D2-F12A-49BD-84C2-AA46AFC67DB7}" type="presParOf" srcId="{9A05380C-2E07-41F5-AD2D-BD3A93D1753D}" destId="{35F6A47A-074B-426E-9620-2DD91F99C580}" srcOrd="0" destOrd="0" presId="urn:microsoft.com/office/officeart/2005/8/layout/hierarchy1"/>
    <dgm:cxn modelId="{7A7E6A34-ABAD-43DD-8FD0-6C3168AE88A4}" type="presParOf" srcId="{9A05380C-2E07-41F5-AD2D-BD3A93D1753D}" destId="{EFD4F76F-4060-4A3B-AB44-4964C91F814C}" srcOrd="1" destOrd="0" presId="urn:microsoft.com/office/officeart/2005/8/layout/hierarchy1"/>
    <dgm:cxn modelId="{ED857A19-BD83-467C-BC5A-232EEECD6472}" type="presParOf" srcId="{F8187C56-9780-40A1-BB7E-26CEEC5F160A}" destId="{BB9BF00D-3AFA-440F-8FD3-53C3D3C30D8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B7852-B201-4C8B-A269-EA44D57719D7}">
      <dsp:nvSpPr>
        <dsp:cNvPr id="0" name=""/>
        <dsp:cNvSpPr/>
      </dsp:nvSpPr>
      <dsp:spPr>
        <a:xfrm>
          <a:off x="3080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26304-CCA9-4A03-BCC6-535AD699A017}">
      <dsp:nvSpPr>
        <dsp:cNvPr id="0" name=""/>
        <dsp:cNvSpPr/>
      </dsp:nvSpPr>
      <dsp:spPr>
        <a:xfrm>
          <a:off x="247486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Waveguides</a:t>
          </a:r>
        </a:p>
      </dsp:txBody>
      <dsp:txXfrm>
        <a:off x="288396" y="1634282"/>
        <a:ext cx="2117829" cy="1314957"/>
      </dsp:txXfrm>
    </dsp:sp>
    <dsp:sp modelId="{B77323C7-CFBB-479A-B4F9-D909DCF4783B}">
      <dsp:nvSpPr>
        <dsp:cNvPr id="0" name=""/>
        <dsp:cNvSpPr/>
      </dsp:nvSpPr>
      <dsp:spPr>
        <a:xfrm>
          <a:off x="2691541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AD47D8-5468-49CB-B741-5EA54FED9143}">
      <dsp:nvSpPr>
        <dsp:cNvPr id="0" name=""/>
        <dsp:cNvSpPr/>
      </dsp:nvSpPr>
      <dsp:spPr>
        <a:xfrm>
          <a:off x="2935947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LEDs &amp; lasers</a:t>
          </a:r>
          <a:endParaRPr lang="en-US" sz="2700" kern="1200" dirty="0"/>
        </a:p>
      </dsp:txBody>
      <dsp:txXfrm>
        <a:off x="2976857" y="1634282"/>
        <a:ext cx="2117829" cy="1314957"/>
      </dsp:txXfrm>
    </dsp:sp>
    <dsp:sp modelId="{F8B5990C-BEED-473D-8D7C-EC7199F4E67F}">
      <dsp:nvSpPr>
        <dsp:cNvPr id="0" name=""/>
        <dsp:cNvSpPr/>
      </dsp:nvSpPr>
      <dsp:spPr>
        <a:xfrm>
          <a:off x="5380002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04680-E135-4924-A02B-C7FF0A22C53B}">
      <dsp:nvSpPr>
        <dsp:cNvPr id="0" name=""/>
        <dsp:cNvSpPr/>
      </dsp:nvSpPr>
      <dsp:spPr>
        <a:xfrm>
          <a:off x="5624408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Photodiodes</a:t>
          </a:r>
          <a:endParaRPr lang="en-US" sz="2700" kern="1200" dirty="0"/>
        </a:p>
      </dsp:txBody>
      <dsp:txXfrm>
        <a:off x="5665318" y="1634282"/>
        <a:ext cx="2117829" cy="1314957"/>
      </dsp:txXfrm>
    </dsp:sp>
    <dsp:sp modelId="{1BEEB7E6-9B6D-4A21-BD60-C269760DC5FB}">
      <dsp:nvSpPr>
        <dsp:cNvPr id="0" name=""/>
        <dsp:cNvSpPr/>
      </dsp:nvSpPr>
      <dsp:spPr>
        <a:xfrm>
          <a:off x="8068463" y="1361187"/>
          <a:ext cx="2199649" cy="139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2C1F59-549C-45AE-901F-00D1A99D8513}">
      <dsp:nvSpPr>
        <dsp:cNvPr id="0" name=""/>
        <dsp:cNvSpPr/>
      </dsp:nvSpPr>
      <dsp:spPr>
        <a:xfrm>
          <a:off x="8312869" y="1593372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Modulators </a:t>
          </a:r>
        </a:p>
      </dsp:txBody>
      <dsp:txXfrm>
        <a:off x="8353779" y="1634282"/>
        <a:ext cx="2117829" cy="13149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06901-14E6-46D6-92E1-F675EDAD2A2D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0DA470-3627-4D77-8461-EF8ACF569ADA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Fiber-Optic Communication</a:t>
          </a:r>
        </a:p>
      </dsp:txBody>
      <dsp:txXfrm>
        <a:off x="378614" y="886531"/>
        <a:ext cx="2810360" cy="1744948"/>
      </dsp:txXfrm>
    </dsp:sp>
    <dsp:sp modelId="{3984EB28-D128-4C3C-816B-A3937A3FA48D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A8F44D-B2F3-4E27-968A-4E4547A6838A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Integrated Photonics</a:t>
          </a:r>
        </a:p>
      </dsp:txBody>
      <dsp:txXfrm>
        <a:off x="3946203" y="886531"/>
        <a:ext cx="2810360" cy="1744948"/>
      </dsp:txXfrm>
    </dsp:sp>
    <dsp:sp modelId="{35F6A47A-074B-426E-9620-2DD91F99C580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D4F76F-4060-4A3B-AB44-4964C91F814C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LiDAR</a:t>
          </a:r>
        </a:p>
      </dsp:txBody>
      <dsp:txXfrm>
        <a:off x="7513791" y="886531"/>
        <a:ext cx="2810360" cy="17449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19CED-769F-4AC0-ABFB-B45B08D8BC3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2CB509-B148-4CD4-A06B-892F827BE7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179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sure to actually make funny in the future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CB509-B148-4CD4-A06B-892F827BE7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0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CB509-B148-4CD4-A06B-892F827BE7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91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the end, ask “what is the simplest way to produce light?”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CB509-B148-4CD4-A06B-892F827BE7A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72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they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CB509-B148-4CD4-A06B-892F827BE7A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150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true for all lasers, fix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CB509-B148-4CD4-A06B-892F827BE7A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56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 true for all lasers, fix this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CB509-B148-4CD4-A06B-892F827BE7A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14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CB509-B148-4CD4-A06B-892F827BE7A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473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2CB509-B148-4CD4-A06B-892F827BE7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5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DED9B-ACD0-699A-66A6-4C666E07AB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056D4-6A79-1A5D-0E01-D9EC582F7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D3B84-1123-C54D-61BF-B2D6BC2A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01B4A-DD0F-2263-57D7-EC6A9BB3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DCC24-D9EC-E0CE-0E3E-D3CEC727D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6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E2D5A-3314-EEDB-7430-BC6838CEB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AF6F8-AB9C-2EE3-446C-ECAA6AFB0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D9735-C6C9-CE46-3045-4F96EC73B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A847D-C654-3497-659A-532F80F6D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D61F8-5B3D-D2E0-0EBD-1FE85BEE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5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ABA11-3AC6-56AA-008E-0E63B68A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C6E22-A386-3451-850D-02C1264651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F9A34-36E5-0F56-E385-20CF0521A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0BB7F-1C28-7B9B-C99D-CDBDAE9C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CD233-DD43-EA87-9B88-5458EC4A8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8C93-5A5A-BAE9-7399-F10F649F9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F47E8-F5E3-C76F-2A71-32067F5C5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8466B-EB88-E1EE-87C2-0044A3887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53310-28F5-0194-EF54-F5A2A0D43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B8111C-F8E9-7129-8688-6F057FD8A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D646B5-5F06-422F-ECD8-0505D8AC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09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D8996-413B-C5E0-CF02-3D927D6C1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FE61E-EEE9-2A5A-64A2-CBA18516E1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CF0F7-8086-26FA-8A59-680019DE2A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95FA1-B4EF-2CD0-D6AD-502DD305AD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D36378-136F-CA78-5EDC-86F98DCB85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FDB47-8982-A77A-7544-AD62AC540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0312A5-26D8-643D-2E3F-59DB5AE8F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7AE6EB-7D11-FAB1-F471-A79CC2402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0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4C54B-93A3-EFE3-D079-F495E982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99D31A-9354-82E0-29F7-910A4EE2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C101E1-0443-DC8C-A77B-1C1AB478F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4EEC86-721E-7F94-F68B-9E34CDC5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36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CF0B47-3571-F394-3CEE-A3B3246B3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B76318-F41F-0711-4EE9-3B9C596C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3C12B-4D68-E7B5-22B9-99C9714D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8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16633-F6F2-F22F-BD20-1EFE2ED75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2CEFB-0B61-7083-D617-E5B4190ED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CFF37-A62F-A09B-BB10-951FF3ADD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68558A-2695-4BC7-C638-81A1E835A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48BC9-73AA-2065-F47E-E85C8E371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66822-CA4D-3B36-6BAE-11E13DFF5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15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8CEC-4045-3E2C-2399-4F510E514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B0B9DF-7237-1B09-D8EC-583702E6ED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B40F4-B91F-FAEE-99C8-3844E4EBA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89393F-E7BE-69B1-775C-8D4558B1D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CD474-3E16-0AAA-DD69-36F7DC9C1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90993-73EB-4D0D-57DC-8CED6F517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50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DFD5D-A9D3-6A86-1B39-549C4B3AB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22743-BB4A-53B5-825C-9459F3BFF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08A01-8843-6AB3-C29A-FC6E1AA9C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350C0-1AB3-DAA7-637F-ED9A07943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9CEDF-ABA9-CF61-DED4-2F80C3A63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927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4BABF2-CC04-C7AB-ABA1-E2636F5FA9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5A383-11D4-00BA-4B9D-A44D4BFBB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486CA-93A7-BD22-6858-333ECBA16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6F419C-B214-7726-7CED-68FBD199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1660A5-47C7-6A3B-84C9-A72E64237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694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783739-FE8C-FB1C-FA66-C9019418E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BD279-A023-78EB-8080-7446123DD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0468B-28CB-02D1-5D12-AE2DCDE26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251BA-021A-4542-8DCC-5FC9CFDFC68A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322F2-B043-F774-D8FB-22A2B5522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8263E-869E-486F-DF75-0C0896250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DBB516-4F0F-429A-B0B2-09AAFA287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608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44A573-BC7B-33EE-0180-D9588CEEA0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17" t="9091" r="17782"/>
          <a:stretch>
            <a:fillRect/>
          </a:stretch>
        </p:blipFill>
        <p:spPr>
          <a:xfrm>
            <a:off x="3523488" y="29506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9539D-BBF7-90F0-FB8C-355E01F20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</a:rPr>
              <a:t>Optoelectronics</a:t>
            </a:r>
            <a:br>
              <a:rPr lang="en-US" sz="4400" dirty="0">
                <a:solidFill>
                  <a:schemeClr val="bg1"/>
                </a:solidFill>
              </a:rPr>
            </a:br>
            <a:r>
              <a:rPr lang="en-US" sz="4400" dirty="0">
                <a:solidFill>
                  <a:schemeClr val="bg1"/>
                </a:solidFill>
              </a:rPr>
              <a:t>Technologies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21758B-A72B-313D-1CE0-13E488C75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John Spina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44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E1C5F-1D16-04D1-69EE-6601B2896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Agenda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E21C5-BD4C-E136-A8E5-92CF806DD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Fundamentals of Light</a:t>
            </a:r>
          </a:p>
          <a:p>
            <a:r>
              <a:rPr lang="en-US" sz="2200" dirty="0"/>
              <a:t>Different Optical Technologies and How They Work</a:t>
            </a:r>
          </a:p>
          <a:p>
            <a:r>
              <a:rPr lang="en-US" sz="2200" dirty="0"/>
              <a:t>Why to Use Optoelectronic devices</a:t>
            </a:r>
          </a:p>
          <a:p>
            <a:r>
              <a:rPr lang="en-US" sz="2200" dirty="0"/>
              <a:t>Applications of Optoelectronic devices</a:t>
            </a:r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24B037-08C8-B886-D9AF-F7447AC200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289" r="13484"/>
          <a:stretch>
            <a:fillRect/>
          </a:stretch>
        </p:blipFill>
        <p:spPr>
          <a:xfrm>
            <a:off x="5300685" y="-11007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03716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5883D-48E1-9CE1-CC45-A86A74325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3800"/>
              <a:t>What are Optoelectronics</a:t>
            </a:r>
          </a:p>
        </p:txBody>
      </p:sp>
      <p:sp>
        <p:nvSpPr>
          <p:cNvPr id="6156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274CA-D424-9B62-1D81-35E876B70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2200"/>
              <a:t>Optics is the study of light and how it interacts with different materials</a:t>
            </a:r>
          </a:p>
          <a:p>
            <a:r>
              <a:rPr lang="en-US" sz="2200"/>
              <a:t>Photonics refer to the study of how to use photons</a:t>
            </a:r>
          </a:p>
          <a:p>
            <a:r>
              <a:rPr lang="en-US" sz="2200"/>
              <a:t>Optoelectronics refers to electronic based and related devices that use photonic principles</a:t>
            </a:r>
          </a:p>
        </p:txBody>
      </p:sp>
      <p:pic>
        <p:nvPicPr>
          <p:cNvPr id="6148" name="Picture 4" descr="Optoelectronics - Wikipedia">
            <a:extLst>
              <a:ext uri="{FF2B5EF4-FFF2-40B4-BE49-F238E27FC236}">
                <a16:creationId xmlns:a16="http://schemas.microsoft.com/office/drawing/2014/main" id="{1EB0504A-D804-8E80-D5FC-C69283B03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7" y="4246245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8A3B4CC4-6654-0819-ABEA-60848B21E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824" y="247605"/>
            <a:ext cx="4117317" cy="308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246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DB2B4F-D481-F063-644B-2D9F38213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Fundamentals of Light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839EA-5FF5-7DD5-ECBC-B8D4E4AB8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609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502C11-FAD8-FCB3-BC00-4AD6D5F9C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5400"/>
              <a:t>What is Light?</a:t>
            </a:r>
          </a:p>
        </p:txBody>
      </p:sp>
      <p:sp>
        <p:nvSpPr>
          <p:cNvPr id="7177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F41E7-9583-03C7-FEB9-97F5B10371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r>
              <a:rPr lang="en-US" sz="1700" dirty="0"/>
              <a:t>Wave but also particle</a:t>
            </a:r>
          </a:p>
          <a:p>
            <a:r>
              <a:rPr lang="en-US" sz="1700" dirty="0"/>
              <a:t>Photon model is better to use when dealing with energy</a:t>
            </a:r>
          </a:p>
          <a:p>
            <a:r>
              <a:rPr lang="en-US" sz="1700" dirty="0"/>
              <a:t>Wave model is better to use when dealing with travelling light</a:t>
            </a:r>
          </a:p>
          <a:p>
            <a:pPr lvl="1"/>
            <a:r>
              <a:rPr lang="en-US" sz="1700" dirty="0"/>
              <a:t>Contains an E-Field and a perpendicular B-Field </a:t>
            </a:r>
          </a:p>
          <a:p>
            <a:r>
              <a:rPr lang="en-US" sz="1700" dirty="0"/>
              <a:t>Photon</a:t>
            </a:r>
          </a:p>
          <a:p>
            <a:pPr lvl="1"/>
            <a:r>
              <a:rPr lang="en-US" sz="1700" dirty="0"/>
              <a:t>A particle representation of light that contains an energy with a correlated wavelength</a:t>
            </a:r>
          </a:p>
          <a:p>
            <a:endParaRPr lang="en-US" sz="1700" dirty="0"/>
          </a:p>
        </p:txBody>
      </p:sp>
      <p:pic>
        <p:nvPicPr>
          <p:cNvPr id="7170" name="Picture 2" descr="electromagnetism - Is the wobbly rope depiction of a radio wave inherently  wrong? And how do vectors of parallel waves align with each other? -  Physics Stack Exchange">
            <a:extLst>
              <a:ext uri="{FF2B5EF4-FFF2-40B4-BE49-F238E27FC236}">
                <a16:creationId xmlns:a16="http://schemas.microsoft.com/office/drawing/2014/main" id="{6F674DE8-4FF0-022A-87D4-6A3A81CC5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79090"/>
            <a:ext cx="6903720" cy="3299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32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8B68F-191F-6A97-8AF1-18201B17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Terms to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7D7C3-2FB3-AF5E-9021-3F14A59BE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Intensity</a:t>
            </a:r>
          </a:p>
          <a:p>
            <a:pPr lvl="1"/>
            <a:r>
              <a:rPr lang="en-US" dirty="0"/>
              <a:t>Defined as Power over an area</a:t>
            </a:r>
          </a:p>
          <a:p>
            <a:r>
              <a:rPr lang="en-US" dirty="0"/>
              <a:t>Polarization</a:t>
            </a:r>
          </a:p>
          <a:p>
            <a:pPr lvl="1"/>
            <a:r>
              <a:rPr lang="en-US" dirty="0"/>
              <a:t>The Electromagnetic field is aligned in a specific direction (we’ll assume most of the light is polarized)</a:t>
            </a:r>
          </a:p>
          <a:p>
            <a:r>
              <a:rPr lang="en-US" dirty="0"/>
              <a:t>Refractive Index</a:t>
            </a:r>
          </a:p>
          <a:p>
            <a:pPr lvl="1"/>
            <a:r>
              <a:rPr lang="en-US" dirty="0"/>
              <a:t>Property of a material that determines how quickly and easily light should move inside the material	</a:t>
            </a:r>
          </a:p>
          <a:p>
            <a:pPr lvl="1"/>
            <a:r>
              <a:rPr lang="en-US" dirty="0"/>
              <a:t>Harder for light to escape from high index to low index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513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A10FA-9CF3-07B1-66D3-76B423FCA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en-US" sz="4600"/>
              <a:t>Total Internal Reflection</a:t>
            </a:r>
          </a:p>
        </p:txBody>
      </p:sp>
      <p:sp>
        <p:nvSpPr>
          <p:cNvPr id="1033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16CFD-BCC7-5632-0AC1-9E36EA343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 lnSpcReduction="10000"/>
          </a:bodyPr>
          <a:lstStyle/>
          <a:p>
            <a:r>
              <a:rPr lang="en-US" sz="2000" dirty="0"/>
              <a:t>When two materials are at a junction with different refractive indexes, some light will go into the new medium and some will reflection</a:t>
            </a:r>
          </a:p>
          <a:p>
            <a:r>
              <a:rPr lang="en-US" sz="2000" dirty="0"/>
              <a:t>At a critical angle, all the light will reflect, and none will be transmitted</a:t>
            </a:r>
          </a:p>
          <a:p>
            <a:r>
              <a:rPr lang="en-US" sz="2000" dirty="0"/>
              <a:t>Useful in many optical technologies to capture light</a:t>
            </a:r>
          </a:p>
        </p:txBody>
      </p:sp>
      <p:pic>
        <p:nvPicPr>
          <p:cNvPr id="1026" name="Picture 2" descr="Total Internal Reflection">
            <a:extLst>
              <a:ext uri="{FF2B5EF4-FFF2-40B4-BE49-F238E27FC236}">
                <a16:creationId xmlns:a16="http://schemas.microsoft.com/office/drawing/2014/main" id="{891F0BB5-73D5-7DB8-069C-76A8D923B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4296" y="1703070"/>
            <a:ext cx="6903720" cy="345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1C6ACB-DDC9-3C70-460B-FD0442A24928}"/>
                  </a:ext>
                </a:extLst>
              </p:cNvPr>
              <p:cNvSpPr txBox="1"/>
              <p:nvPr/>
            </p:nvSpPr>
            <p:spPr>
              <a:xfrm>
                <a:off x="5525729" y="5633884"/>
                <a:ext cx="4129548" cy="991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arcsin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 algn="ctr"/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1C6ACB-DDC9-3C70-460B-FD0442A24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729" y="5633884"/>
                <a:ext cx="4129548" cy="991682"/>
              </a:xfrm>
              <a:prstGeom prst="rect">
                <a:avLst/>
              </a:prstGeom>
              <a:blipFill>
                <a:blip r:embed="rId3"/>
                <a:stretch>
                  <a:fillRect b="-9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6371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C2E53C-5DE3-9BF4-1159-625207F78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Optoelectronics Technologies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58802-66F7-4482-D29F-AA0F8EBFF9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30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064A71-7378-3E08-3BC4-029F5FEED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/>
              <a:t>Different Types of Devices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503714-3F0A-6EC3-70F8-BCCC099DD3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2884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4031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C49949-F691-DDCB-53BA-DDFD07708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Waveguides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91E8A-C14A-7ECA-8E53-E7CEB114E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Guides light into going a specific direction</a:t>
            </a:r>
          </a:p>
          <a:p>
            <a:pPr lvl="1"/>
            <a:r>
              <a:rPr lang="en-US" sz="2200" dirty="0"/>
              <a:t>Likes the “wires” of the photonics world</a:t>
            </a:r>
          </a:p>
          <a:p>
            <a:r>
              <a:rPr lang="en-US" sz="2200" dirty="0"/>
              <a:t>Consist of an inner core material surrounded by outside cladding to keep light inside the fiber</a:t>
            </a:r>
          </a:p>
          <a:p>
            <a:r>
              <a:rPr lang="en-US" sz="2200" dirty="0"/>
              <a:t>Often supports multiple “modes”, or angles that a frequency can be set at and still travel forward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406B0A-8312-172D-FFC6-D894AA140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466857"/>
            <a:ext cx="5458968" cy="192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39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17134E-80E8-7076-D07F-4FE668F13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/>
              <a:t>Waveguide Dispersion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8D068-FB9E-E5BB-0C04-40459BE8A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Signals and become distorted over time due to refractive index</a:t>
            </a:r>
          </a:p>
          <a:p>
            <a:r>
              <a:rPr lang="en-US" sz="2200" dirty="0"/>
              <a:t>Solution is to use different material to reverse this distortion</a:t>
            </a:r>
          </a:p>
          <a:p>
            <a:pPr lvl="1"/>
            <a:r>
              <a:rPr lang="en-US" sz="2200" dirty="0"/>
              <a:t>Typically Silica (</a:t>
            </a:r>
            <a:r>
              <a:rPr lang="en-US" sz="2200" dirty="0" err="1"/>
              <a:t>SiO</a:t>
            </a:r>
            <a:r>
              <a:rPr lang="en-US" sz="2200" dirty="0"/>
              <a:t>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45389F-8BA6-4AFA-75F4-2FC96C071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48" y="2378149"/>
            <a:ext cx="5458968" cy="210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60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0A61F-1345-D23D-01B1-86EF1286E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6F9CA-70C7-69FA-DEE4-D84DFC2FF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 descr="6 Reasons Your Outlet Is Sparking (And What To Do Next)">
            <a:extLst>
              <a:ext uri="{FF2B5EF4-FFF2-40B4-BE49-F238E27FC236}">
                <a16:creationId xmlns:a16="http://schemas.microsoft.com/office/drawing/2014/main" id="{B2CCEF32-B6DC-3DA6-3CDE-82E3F0DAE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012" y="1306285"/>
            <a:ext cx="5145975" cy="424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20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2A713F-D99A-537D-6BAE-19D286113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LEDs </a:t>
            </a:r>
          </a:p>
        </p:txBody>
      </p:sp>
      <p:sp>
        <p:nvSpPr>
          <p:cNvPr id="205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9EA3C-29CE-0DDE-8231-B0ED55910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2200" dirty="0"/>
              <a:t>Simplest design light emission with electronics (Next to destroying something)</a:t>
            </a:r>
          </a:p>
          <a:p>
            <a:r>
              <a:rPr lang="en-US" sz="2200" dirty="0"/>
              <a:t>Low intensity</a:t>
            </a:r>
          </a:p>
          <a:p>
            <a:r>
              <a:rPr lang="en-US" sz="2200" dirty="0"/>
              <a:t>Non coherent light</a:t>
            </a:r>
          </a:p>
          <a:p>
            <a:r>
              <a:rPr lang="en-US" sz="2200" dirty="0"/>
              <a:t>Current efficient</a:t>
            </a:r>
          </a:p>
          <a:p>
            <a:endParaRPr lang="en-US" sz="2200" dirty="0"/>
          </a:p>
        </p:txBody>
      </p:sp>
      <p:pic>
        <p:nvPicPr>
          <p:cNvPr id="2050" name="Picture 2" descr="Light-emitting diode - Wikipedia">
            <a:extLst>
              <a:ext uri="{FF2B5EF4-FFF2-40B4-BE49-F238E27FC236}">
                <a16:creationId xmlns:a16="http://schemas.microsoft.com/office/drawing/2014/main" id="{7B8E5510-8252-1158-5838-6838C6F7E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9" r="17438" b="-1"/>
          <a:stretch>
            <a:fillRect/>
          </a:stretch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073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360631-0E33-BE9E-EBA1-FC33061AC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 dirty="0"/>
              <a:t>LEDs</a:t>
            </a:r>
          </a:p>
        </p:txBody>
      </p:sp>
      <p:sp>
        <p:nvSpPr>
          <p:cNvPr id="49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1C1D6-5387-28BF-B9A9-6827AEBEF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Applied voltage allows electrons to recombine with holes at the junction and p side</a:t>
            </a:r>
          </a:p>
          <a:p>
            <a:r>
              <a:rPr lang="en-US" sz="2200" dirty="0"/>
              <a:t>This recombination emits a photon</a:t>
            </a:r>
          </a:p>
          <a:p>
            <a:r>
              <a:rPr lang="en-US" sz="2200" dirty="0"/>
              <a:t>Frequency is based of materials band-bap energy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2D9D77-24ED-CC84-3BD5-39810D1EC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48" y="1095291"/>
            <a:ext cx="5458968" cy="466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75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577437-FC87-4FC3-F58D-01C3E4D2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/>
              <a:t>Heterostructure LED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91930-8470-9CFD-AC43-2161D2EC3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Two (or more) semiconductor materials of different band-gaps are put together</a:t>
            </a:r>
          </a:p>
          <a:p>
            <a:r>
              <a:rPr lang="en-US" sz="2200" dirty="0"/>
              <a:t>Increases chance of recombination</a:t>
            </a:r>
          </a:p>
          <a:p>
            <a:r>
              <a:rPr lang="en-US" sz="2200" dirty="0"/>
              <a:t>Acts as a waveguide, guiding the photons out of the device</a:t>
            </a:r>
          </a:p>
          <a:p>
            <a:r>
              <a:rPr lang="en-US" sz="2200" dirty="0"/>
              <a:t>Photon energy is determined by narrower bandgap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2CCA2F-D2BF-5539-0217-EEA311004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088" y="640080"/>
            <a:ext cx="4810887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99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DC674E-0AF7-AD4E-4C22-248562426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Semiconductor Color Correlation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10C1B3-3E46-C51E-AB73-B1EADAB7FE7B}"/>
                  </a:ext>
                </a:extLst>
              </p:cNvPr>
              <p:cNvSpPr txBox="1"/>
              <p:nvPr/>
            </p:nvSpPr>
            <p:spPr>
              <a:xfrm>
                <a:off x="630936" y="2660904"/>
                <a:ext cx="4818888" cy="3547872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/>
              </a:bodyPr>
              <a:lstStyle/>
              <a:p>
                <a:pPr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/>
                  <a:t>Notable materials:</a:t>
                </a:r>
              </a:p>
              <a:p>
                <a:pPr marL="28575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/>
                  <a:t>GaAs: 1.24eV (Red)</a:t>
                </a:r>
              </a:p>
              <a:p>
                <a:pPr marL="28575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 err="1"/>
                  <a:t>GaP</a:t>
                </a:r>
                <a:r>
                  <a:rPr lang="en-US" sz="2200" dirty="0"/>
                  <a:t>: 2.25eV (Green)</a:t>
                </a:r>
              </a:p>
              <a:p>
                <a:pPr marL="28575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2200" dirty="0" err="1"/>
                  <a:t>InGaN</a:t>
                </a:r>
                <a:r>
                  <a:rPr lang="en-US" sz="2200" dirty="0"/>
                  <a:t>: 2.80eV (Blue)</a:t>
                </a:r>
              </a:p>
              <a:p>
                <a:pPr marL="28575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 marL="28575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endParaRPr lang="en-US" sz="2200" dirty="0"/>
              </a:p>
              <a:p>
                <a:pPr marL="57150">
                  <a:lnSpc>
                    <a:spcPct val="9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D10C1B3-3E46-C51E-AB73-B1EADAB7FE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2660904"/>
                <a:ext cx="4818888" cy="3547872"/>
              </a:xfrm>
              <a:prstGeom prst="rect">
                <a:avLst/>
              </a:prstGeom>
              <a:blipFill>
                <a:blip r:embed="rId2"/>
                <a:stretch>
                  <a:fillRect l="-1519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0C0CCE6-FE29-C60E-CDFF-AC17F6304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9298" y="2101378"/>
            <a:ext cx="6624661" cy="377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8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5" name="Rectangle 3084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1CC248-65B3-09D0-7E16-20D792EDB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LASERs</a:t>
            </a:r>
          </a:p>
        </p:txBody>
      </p:sp>
      <p:sp>
        <p:nvSpPr>
          <p:cNvPr id="3086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B8C46-569D-25EF-18C1-1D379C356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b="1"/>
              <a:t>L</a:t>
            </a:r>
            <a:r>
              <a:rPr lang="en-US" sz="2200"/>
              <a:t>ight </a:t>
            </a:r>
            <a:r>
              <a:rPr lang="en-US" sz="2200" b="1"/>
              <a:t>A</a:t>
            </a:r>
            <a:r>
              <a:rPr lang="en-US" sz="2200"/>
              <a:t>mplification by </a:t>
            </a:r>
            <a:r>
              <a:rPr lang="en-US" sz="2200" b="1"/>
              <a:t>S</a:t>
            </a:r>
            <a:r>
              <a:rPr lang="en-US" sz="2200"/>
              <a:t>timulated </a:t>
            </a:r>
            <a:r>
              <a:rPr lang="en-US" sz="2200" b="1"/>
              <a:t>E</a:t>
            </a:r>
            <a:r>
              <a:rPr lang="en-US" sz="2200"/>
              <a:t>mission of </a:t>
            </a:r>
            <a:r>
              <a:rPr lang="en-US" sz="2200" b="1"/>
              <a:t>R</a:t>
            </a:r>
            <a:r>
              <a:rPr lang="en-US" sz="2200"/>
              <a:t>adiation</a:t>
            </a:r>
          </a:p>
          <a:p>
            <a:r>
              <a:rPr lang="en-US" sz="2200"/>
              <a:t>Complex design</a:t>
            </a:r>
          </a:p>
          <a:p>
            <a:r>
              <a:rPr lang="en-US" sz="2200"/>
              <a:t>High intensity</a:t>
            </a:r>
          </a:p>
          <a:p>
            <a:r>
              <a:rPr lang="en-US" sz="2200"/>
              <a:t>Coherent beam due to optical cavity</a:t>
            </a:r>
          </a:p>
          <a:p>
            <a:endParaRPr lang="en-US" sz="2200"/>
          </a:p>
          <a:p>
            <a:endParaRPr lang="en-US" sz="2200"/>
          </a:p>
        </p:txBody>
      </p:sp>
      <p:pic>
        <p:nvPicPr>
          <p:cNvPr id="3076" name="Picture 4" descr="Premier Pet Bolt Automatic Laser Cat Toy - Play and Exercise - Walmart.com">
            <a:extLst>
              <a:ext uri="{FF2B5EF4-FFF2-40B4-BE49-F238E27FC236}">
                <a16:creationId xmlns:a16="http://schemas.microsoft.com/office/drawing/2014/main" id="{A26A8670-8803-D04C-EF2E-DA2877EA8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 bwMode="auto">
          <a:xfrm>
            <a:off x="5311702" y="9842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397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D6D806-C9A1-F6BA-7E81-58B22598A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Lasers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89313-70DB-C655-1695-5B18DA156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electrons gets pumped to a high energy level and falls to a slightly lower level</a:t>
            </a:r>
          </a:p>
          <a:p>
            <a:r>
              <a:rPr lang="en-US" sz="2200" dirty="0"/>
              <a:t>3 Levels are necessary to avoid reabsorption and allow again</a:t>
            </a:r>
          </a:p>
          <a:p>
            <a:r>
              <a:rPr lang="en-US" sz="2200" dirty="0"/>
              <a:t>Incoming photons stimulates the electrons at that level to emit more photons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9A1B49-CEA7-75C5-471A-F4D443B9E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504" y="640080"/>
            <a:ext cx="5020056" cy="557784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028BC5-FACE-B81D-0116-8B7BA7E6C1AC}"/>
              </a:ext>
            </a:extLst>
          </p:cNvPr>
          <p:cNvSpPr/>
          <p:nvPr/>
        </p:nvSpPr>
        <p:spPr>
          <a:xfrm>
            <a:off x="11103429" y="1404257"/>
            <a:ext cx="522514" cy="555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77DF0D-E27A-FB94-2044-3B98D90F1754}"/>
              </a:ext>
            </a:extLst>
          </p:cNvPr>
          <p:cNvSpPr/>
          <p:nvPr/>
        </p:nvSpPr>
        <p:spPr>
          <a:xfrm>
            <a:off x="8567275" y="711083"/>
            <a:ext cx="522514" cy="5551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71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5F8BE6-88C8-4739-BA31-CF11B37BC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Lasers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CB2F9-E134-7212-61BF-EC27632EF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The light is generated in an optical cavity</a:t>
            </a:r>
          </a:p>
          <a:p>
            <a:r>
              <a:rPr lang="en-US" sz="2200" dirty="0"/>
              <a:t>Photons build up in cavity, generating even more photons</a:t>
            </a:r>
          </a:p>
          <a:p>
            <a:r>
              <a:rPr lang="en-US" sz="2200" dirty="0"/>
              <a:t>Out of phase and frequency are reabsorbed, making coherent light</a:t>
            </a:r>
          </a:p>
          <a:p>
            <a:r>
              <a:rPr lang="en-US" sz="2200" dirty="0"/>
              <a:t>The Reflectance of the mirrors are nearly 100%</a:t>
            </a:r>
          </a:p>
          <a:p>
            <a:endParaRPr lang="en-US" sz="2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2E2433-E089-BDDD-672B-01A3D1590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48" y="822343"/>
            <a:ext cx="5458968" cy="521331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443DC4-5142-FDBD-3520-0F13A605BE82}"/>
              </a:ext>
            </a:extLst>
          </p:cNvPr>
          <p:cNvSpPr/>
          <p:nvPr/>
        </p:nvSpPr>
        <p:spPr>
          <a:xfrm>
            <a:off x="5823857" y="2884714"/>
            <a:ext cx="631372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089F2B-1C0D-C2B1-6547-63F913817B2F}"/>
              </a:ext>
            </a:extLst>
          </p:cNvPr>
          <p:cNvSpPr/>
          <p:nvPr/>
        </p:nvSpPr>
        <p:spPr>
          <a:xfrm>
            <a:off x="7472516" y="640080"/>
            <a:ext cx="2654710" cy="903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74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4A9BF4-6835-B54F-755D-8FA4523C9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Laser Diodes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59B01-8C24-FC9C-40A9-990FF693E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2200" dirty="0"/>
              <a:t>In laser diodes pumping is achieved via injection of carriers due to induced current</a:t>
            </a:r>
          </a:p>
          <a:p>
            <a:r>
              <a:rPr lang="en-US" sz="2200" dirty="0"/>
              <a:t>Semiconductors have a high reflective index and thus good reflectors</a:t>
            </a:r>
          </a:p>
          <a:p>
            <a:r>
              <a:rPr lang="en-US" sz="2200" dirty="0"/>
              <a:t>For similar reasons to LEDs, heterogenous structures provide more benefits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518C2-7D32-6245-B62F-60072A2E4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840" y="1015524"/>
            <a:ext cx="4014216" cy="2057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D37E9E-0943-54B2-9DF9-3E87DADD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4213301"/>
            <a:ext cx="3995928" cy="190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98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8339-BECC-509B-DA2B-950401EE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LEDs vs Laser Diodes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E00FF-8620-469B-A36A-5E164A8DB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BA8F4-2C4A-4CFB-3B30-6D454A75CC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Simple design</a:t>
            </a:r>
          </a:p>
          <a:p>
            <a:r>
              <a:rPr lang="en-US" dirty="0"/>
              <a:t>Low output intensity</a:t>
            </a:r>
          </a:p>
          <a:p>
            <a:r>
              <a:rPr lang="en-US" dirty="0"/>
              <a:t>Non-coherent light</a:t>
            </a:r>
          </a:p>
          <a:p>
            <a:r>
              <a:rPr lang="en-US" dirty="0"/>
              <a:t>Scattered beam</a:t>
            </a:r>
          </a:p>
          <a:p>
            <a:r>
              <a:rPr lang="en-US" dirty="0"/>
              <a:t>Low input current</a:t>
            </a:r>
          </a:p>
          <a:p>
            <a:r>
              <a:rPr lang="en-US" dirty="0"/>
              <a:t>Wider frequency spectrum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A22EF5-A014-3561-940F-E2BC3EFA73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Laser Diodes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248897-11BA-C136-0180-65E7D76B5C3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Complex Design</a:t>
            </a:r>
          </a:p>
          <a:p>
            <a:r>
              <a:rPr lang="en-US" dirty="0"/>
              <a:t>High output intensity</a:t>
            </a:r>
          </a:p>
          <a:p>
            <a:r>
              <a:rPr lang="en-US" dirty="0"/>
              <a:t>Coherent light</a:t>
            </a:r>
          </a:p>
          <a:p>
            <a:r>
              <a:rPr lang="en-US" dirty="0"/>
              <a:t>Directed beam</a:t>
            </a:r>
          </a:p>
          <a:p>
            <a:r>
              <a:rPr lang="en-US" dirty="0"/>
              <a:t>High input current</a:t>
            </a:r>
          </a:p>
          <a:p>
            <a:r>
              <a:rPr lang="en-US" dirty="0"/>
              <a:t>Narrower frequency spectrum</a:t>
            </a:r>
          </a:p>
        </p:txBody>
      </p:sp>
    </p:spTree>
    <p:extLst>
      <p:ext uri="{BB962C8B-B14F-4D97-AF65-F5344CB8AC3E}">
        <p14:creationId xmlns:p14="http://schemas.microsoft.com/office/powerpoint/2010/main" val="4001595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4F8B7C-3BD0-F6C2-ECD1-DDA6406D1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LEDs vs Lasers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66008F-D892-6FB7-F01B-700E79F34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373" y="2184546"/>
            <a:ext cx="7915253" cy="401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36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54289-7E21-ABA3-A6EB-E3FE2836A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Photodiodes</a:t>
            </a:r>
          </a:p>
        </p:txBody>
      </p:sp>
      <p:sp>
        <p:nvSpPr>
          <p:cNvPr id="308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04038-977A-5962-2550-A72B1CDD2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2200" dirty="0"/>
              <a:t>Take in light and converts it into current</a:t>
            </a:r>
          </a:p>
          <a:p>
            <a:r>
              <a:rPr lang="en-US" sz="2200" dirty="0"/>
              <a:t>Photodiodes can act as (bad) LEDs</a:t>
            </a:r>
          </a:p>
          <a:p>
            <a:r>
              <a:rPr lang="en-US" sz="2200" dirty="0"/>
              <a:t>This is possible due to the photoelectric effect</a:t>
            </a:r>
          </a:p>
          <a:p>
            <a:pPr lvl="1"/>
            <a:r>
              <a:rPr lang="en-US" sz="2200" dirty="0"/>
              <a:t>Photon hits a material and ionizes electron</a:t>
            </a:r>
          </a:p>
          <a:p>
            <a:endParaRPr lang="en-US" sz="2200" dirty="0"/>
          </a:p>
          <a:p>
            <a:pPr lvl="1"/>
            <a:endParaRPr lang="en-US" sz="2200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96CEF9F5-A83E-868D-3B3A-E5F15FB86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9798" y="329183"/>
            <a:ext cx="2622300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F0F0B7-72EE-13DA-2775-FAAAA77E9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227" y="4079193"/>
            <a:ext cx="3161154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08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4EB3A-4D4C-8A80-FFA7-92B3E12B0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Photodiodes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9AFDE-3528-EA1E-624B-EC1777528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 dirty="0"/>
              <a:t>Photodiode is placed in reverse bias, creating a large energy difference between p and n sides</a:t>
            </a:r>
          </a:p>
          <a:p>
            <a:r>
              <a:rPr lang="en-US" sz="2200" dirty="0"/>
              <a:t>Photons ionize material, creating free electron and hole</a:t>
            </a:r>
          </a:p>
          <a:p>
            <a:pPr lvl="1"/>
            <a:r>
              <a:rPr lang="en-US" sz="2200" dirty="0"/>
              <a:t>Due to large energy difference, the carriers drift to respective sides, creating current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333D5-3D48-DEA0-4ED3-06CDF98D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04" r="2" b="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154566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1B2E1E-0A60-76AD-BB3A-80A03FB48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/>
              <a:t>Avalanche Photodiode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AD2654-8755-E722-E123-608396AC40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0080" y="2706624"/>
                <a:ext cx="6894576" cy="3483864"/>
              </a:xfrm>
            </p:spPr>
            <p:txBody>
              <a:bodyPr>
                <a:normAutofit/>
              </a:bodyPr>
              <a:lstStyle/>
              <a:p>
                <a:r>
                  <a:rPr lang="en-US" sz="2200" dirty="0"/>
                  <a:t>The photons are mainly absorbed in the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200" dirty="0"/>
                  <a:t>-region, which is very lightly doped (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en-US" sz="2200" dirty="0"/>
                  <a:t>)</a:t>
                </a:r>
              </a:p>
              <a:p>
                <a:r>
                  <a:rPr lang="en-US" sz="2200" dirty="0"/>
                  <a:t>p region acts as the avalanche region, which electrons are multiplied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AD2654-8755-E722-E123-608396AC40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0080" y="2706624"/>
                <a:ext cx="6894576" cy="3483864"/>
              </a:xfrm>
              <a:blipFill>
                <a:blip r:embed="rId2"/>
                <a:stretch>
                  <a:fillRect l="-973" t="-2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265FA9A-BB2F-BAFC-FB86-CE52235DD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704423"/>
            <a:ext cx="4014216" cy="26794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0689DB-2809-9988-ADE5-AE7841D97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431" y="4079193"/>
            <a:ext cx="3440746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54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9D62C7-DC2E-309D-2DFA-8A17771CB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Photodiode materials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AB992-F3C6-C84A-220D-42A96BC2C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298" y="1850462"/>
            <a:ext cx="9916805" cy="4908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586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C0383A-1363-8FFC-B54D-A4B49CDFA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anchor="ctr">
            <a:normAutofit/>
          </a:bodyPr>
          <a:lstStyle/>
          <a:p>
            <a:r>
              <a:rPr lang="en-US" sz="4800"/>
              <a:t>Optical Phase Modulator</a:t>
            </a:r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2FA4E-631C-666C-9141-975E6B7E3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263" y="457200"/>
            <a:ext cx="6007608" cy="1929384"/>
          </a:xfrm>
        </p:spPr>
        <p:txBody>
          <a:bodyPr anchor="ctr">
            <a:normAutofit/>
          </a:bodyPr>
          <a:lstStyle/>
          <a:p>
            <a:r>
              <a:rPr lang="en-US" sz="1900" dirty="0"/>
              <a:t>Electro-Optic Effect</a:t>
            </a:r>
          </a:p>
          <a:p>
            <a:pPr lvl="1"/>
            <a:r>
              <a:rPr lang="en-US" sz="1900" dirty="0"/>
              <a:t>Different materials change their refractive index in the presence of an electric field</a:t>
            </a:r>
          </a:p>
          <a:p>
            <a:r>
              <a:rPr lang="en-US" sz="1900" dirty="0"/>
              <a:t>A voltage signal can be used to encode a message onto a beam</a:t>
            </a:r>
          </a:p>
          <a:p>
            <a:pPr lvl="1"/>
            <a:r>
              <a:rPr lang="en-US" sz="1900" dirty="0"/>
              <a:t>Like phase modulated radio!</a:t>
            </a:r>
          </a:p>
          <a:p>
            <a:pPr lvl="1"/>
            <a:endParaRPr lang="en-US" sz="19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CFBDCC-9B36-A3B7-8F95-2BA8A9DD2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" y="3267464"/>
            <a:ext cx="5468112" cy="2282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7409F5-1BB5-BEB1-F998-D1B5EBDB9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3349485"/>
            <a:ext cx="5468112" cy="211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80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473455-0E2C-3C7D-700F-F13D68E2B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/>
              <a:t>Mach-Zehnder Modulator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ADD0C-20F1-B3DE-D921-9661443A3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/>
              <a:t>Takes advantage of out of phase photons to cancel out</a:t>
            </a:r>
          </a:p>
          <a:p>
            <a:r>
              <a:rPr lang="en-US" sz="2200"/>
              <a:t>Clear use in transmitting binary data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9EDD38-924F-5D7A-9E74-7A6E2D399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2159790"/>
            <a:ext cx="5458968" cy="253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00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EF992B-7026-DF16-B0F7-08B2E861C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Why to Use Optoelectronics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5E692-3B48-F493-D1DC-515522440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98" name="Picture 2" descr="confused scratching head emoji">
            <a:extLst>
              <a:ext uri="{FF2B5EF4-FFF2-40B4-BE49-F238E27FC236}">
                <a16:creationId xmlns:a16="http://schemas.microsoft.com/office/drawing/2014/main" id="{44ABF3B6-D0EB-BCE7-95E4-D06D70BAD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21" y="1514729"/>
            <a:ext cx="2447925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reate meme &quot;Male, the man scratches his head, picture of man scratching  his head&quot; - Pictures - Meme-arsenal.com">
            <a:extLst>
              <a:ext uri="{FF2B5EF4-FFF2-40B4-BE49-F238E27FC236}">
                <a16:creationId xmlns:a16="http://schemas.microsoft.com/office/drawing/2014/main" id="{4700C675-9860-CFB8-5619-3A780E0EF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205" y="1645682"/>
            <a:ext cx="2620297" cy="173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489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40F23F-4180-49D9-9BD1-1DE02C94B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/>
              <a:t>Benefits of Optoelectronics</a:t>
            </a:r>
          </a:p>
        </p:txBody>
      </p:sp>
      <p:sp>
        <p:nvSpPr>
          <p:cNvPr id="7177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0F05E-84A2-A4AD-6D36-A8D9D1B74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/>
              <a:t>Allows for multiplexing of multiple channels by using different colors</a:t>
            </a:r>
          </a:p>
          <a:p>
            <a:pPr lvl="1"/>
            <a:r>
              <a:rPr lang="en-US" sz="2200"/>
              <a:t>Don’t have to deal with different interfering signals or characteristic impedance</a:t>
            </a:r>
          </a:p>
          <a:p>
            <a:pPr lvl="1"/>
            <a:r>
              <a:rPr lang="en-US" sz="2200"/>
              <a:t>Allows for transfer of much more data via a single fiber strand</a:t>
            </a:r>
          </a:p>
          <a:p>
            <a:endParaRPr lang="en-US" sz="2200"/>
          </a:p>
        </p:txBody>
      </p:sp>
      <p:pic>
        <p:nvPicPr>
          <p:cNvPr id="7170" name="Picture 2" descr="Wavelength Division Multiplexing (WDM) Tutorial">
            <a:extLst>
              <a:ext uri="{FF2B5EF4-FFF2-40B4-BE49-F238E27FC236}">
                <a16:creationId xmlns:a16="http://schemas.microsoft.com/office/drawing/2014/main" id="{1712CDE6-FC7B-62CC-9867-5F209FD27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777662"/>
            <a:ext cx="5458968" cy="330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079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E286B-EDFD-0EC7-71A9-279649EF5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Benefits of Optoelectronics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1A555-6889-6FE1-715D-CBAB462F10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US" sz="2200"/>
              <a:t>No electromagnetic interference</a:t>
            </a:r>
          </a:p>
          <a:p>
            <a:pPr lvl="1"/>
            <a:r>
              <a:rPr lang="en-US" sz="2200"/>
              <a:t>Photons do no create any extra E&amp;M interference</a:t>
            </a:r>
          </a:p>
          <a:p>
            <a:pPr lvl="1"/>
            <a:r>
              <a:rPr lang="en-US" sz="2200"/>
              <a:t>This allows designs to be smaller</a:t>
            </a:r>
          </a:p>
          <a:p>
            <a:pPr lvl="1"/>
            <a:r>
              <a:rPr lang="en-US" sz="2200"/>
              <a:t>Relevant in small traces</a:t>
            </a:r>
          </a:p>
          <a:p>
            <a:r>
              <a:rPr lang="en-US" sz="2200"/>
              <a:t>Low power loses</a:t>
            </a:r>
          </a:p>
          <a:p>
            <a:pPr lvl="1"/>
            <a:r>
              <a:rPr lang="en-US" sz="2200"/>
              <a:t>Allows cables to be much smaller compared to electrical counterpart at long distance</a:t>
            </a:r>
          </a:p>
          <a:p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2544256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3D8A1-95FE-CB7D-98EE-3028BEAA0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Applications of Optoelectronic Devices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44681-4D8D-52AF-323D-361F3DC67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2846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8829DD-7483-C1CB-DF91-3EEA5F653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 dirty="0"/>
              <a:t>How are Optoelectronic Devices Being Used?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E9E5DC-3DBB-E6C5-0036-B84095A2F5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572120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7410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2AEEBC8-9D30-42EF-95F2-386C2653FB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1E781C-03C6-76F7-1D0F-40B093B1E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502920"/>
            <a:ext cx="3419856" cy="1463040"/>
          </a:xfrm>
        </p:spPr>
        <p:txBody>
          <a:bodyPr anchor="ctr">
            <a:normAutofit fontScale="90000"/>
          </a:bodyPr>
          <a:lstStyle/>
          <a:p>
            <a:r>
              <a:rPr lang="en-US" sz="4000" dirty="0"/>
              <a:t>Fiber-Optic Communication</a:t>
            </a:r>
            <a:endParaRPr lang="en-US" sz="3700" dirty="0"/>
          </a:p>
        </p:txBody>
      </p:sp>
      <p:sp>
        <p:nvSpPr>
          <p:cNvPr id="33" name="sketch line">
            <a:extLst>
              <a:ext uri="{FF2B5EF4-FFF2-40B4-BE49-F238E27FC236}">
                <a16:creationId xmlns:a16="http://schemas.microsoft.com/office/drawing/2014/main" id="{2E92FA66-67D7-4CB4-94D3-E643A9AD4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C40DE-161A-0268-926D-526FA9E62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502920"/>
            <a:ext cx="6894576" cy="1463040"/>
          </a:xfrm>
        </p:spPr>
        <p:txBody>
          <a:bodyPr anchor="ctr">
            <a:normAutofit/>
          </a:bodyPr>
          <a:lstStyle/>
          <a:p>
            <a:r>
              <a:rPr lang="en-US" sz="1200"/>
              <a:t>Information is encoded by a laser onto a fiber-optic waveguide over a long distance and detected via a photodiode</a:t>
            </a:r>
          </a:p>
          <a:p>
            <a:r>
              <a:rPr lang="en-US" sz="1200"/>
              <a:t>Loses over distance are much lower compared to copper</a:t>
            </a:r>
          </a:p>
          <a:p>
            <a:pPr lvl="1"/>
            <a:r>
              <a:rPr lang="en-US" sz="1200"/>
              <a:t>Fiber-optic: 0.0002 – 0.003 dB/m</a:t>
            </a:r>
          </a:p>
          <a:p>
            <a:pPr lvl="1"/>
            <a:r>
              <a:rPr lang="en-US" sz="1200"/>
              <a:t>Copper: 0.2 – 40 dB/m</a:t>
            </a:r>
          </a:p>
          <a:p>
            <a:r>
              <a:rPr lang="en-US" sz="1200"/>
              <a:t>Fiber-optic is more expensive up front</a:t>
            </a:r>
          </a:p>
          <a:p>
            <a:endParaRPr lang="en-US" sz="1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93290-627A-4670-9AE1-3AB61538E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3192466"/>
            <a:ext cx="10917936" cy="215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309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0A4BAA-D46B-8342-D673-DBC7C6D6C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 dirty="0"/>
              <a:t>Fiber-Optic Communication</a:t>
            </a:r>
          </a:p>
        </p:txBody>
      </p:sp>
      <p:sp>
        <p:nvSpPr>
          <p:cNvPr id="820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BA2B2-7473-2042-67E8-DC191FE7B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US" sz="2200" dirty="0"/>
              <a:t>Optic fibers are much smaller compared to copper cables</a:t>
            </a:r>
          </a:p>
          <a:p>
            <a:pPr lvl="1"/>
            <a:r>
              <a:rPr lang="en-US" sz="2200" dirty="0"/>
              <a:t>Fiber-Optic: 250 microns thick</a:t>
            </a:r>
          </a:p>
          <a:p>
            <a:pPr lvl="1"/>
            <a:r>
              <a:rPr lang="en-US" sz="2200" dirty="0"/>
              <a:t>Copper: 8 mm thick</a:t>
            </a:r>
          </a:p>
          <a:p>
            <a:r>
              <a:rPr lang="en-US" sz="2200" dirty="0"/>
              <a:t>Smaller size allows fiber cables to contain more strands compared to ethernet</a:t>
            </a:r>
          </a:p>
        </p:txBody>
      </p:sp>
      <p:pic>
        <p:nvPicPr>
          <p:cNvPr id="8194" name="Picture 2" descr="Fiber Cable Image Square">
            <a:extLst>
              <a:ext uri="{FF2B5EF4-FFF2-40B4-BE49-F238E27FC236}">
                <a16:creationId xmlns:a16="http://schemas.microsoft.com/office/drawing/2014/main" id="{8154302B-FB6D-200F-31BB-9AACF6692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3840" y="706095"/>
            <a:ext cx="4014216" cy="267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DAE5B4ED-70E7-404A-1F09-46F0E067D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3840" y="4293220"/>
            <a:ext cx="3995928" cy="174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5208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3D4486-948D-8FBC-34CE-F168287D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000"/>
              <a:t>Integrated Photonics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8EB50-4229-4691-037F-605F797A9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Waveguides and modulated can be used within chips to perform calculations</a:t>
            </a:r>
          </a:p>
          <a:p>
            <a:r>
              <a:rPr lang="en-US" sz="2200" dirty="0"/>
              <a:t>Optical modulator can be used to “program” functions using light</a:t>
            </a:r>
          </a:p>
          <a:p>
            <a:pPr lvl="1"/>
            <a:r>
              <a:rPr lang="en-US" sz="1800" dirty="0"/>
              <a:t>By altering phase and amplitude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5D0FF43-84BA-FD55-F6F2-93DE2F7F7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2057435"/>
            <a:ext cx="5458968" cy="274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230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E5C57-9C30-CA58-BD04-2206E3901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Programmable Photonics Chips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232A5-AF3E-CB76-9B2C-1BFF58B70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2200" dirty="0"/>
              <a:t>The mesh of Mach-Zehnder Interferometers manipulate can be programmed to perform a specific operation</a:t>
            </a:r>
          </a:p>
          <a:p>
            <a:r>
              <a:rPr lang="en-US" sz="2200" dirty="0"/>
              <a:t>Perfect for performing matrix operations at light speed</a:t>
            </a:r>
          </a:p>
          <a:p>
            <a:pPr lvl="1"/>
            <a:r>
              <a:rPr lang="en-US" sz="2200" dirty="0"/>
              <a:t>Interference patterns represent elements in matrix multiplication</a:t>
            </a:r>
          </a:p>
          <a:p>
            <a:pPr lvl="1"/>
            <a:r>
              <a:rPr lang="en-US" sz="2200" dirty="0"/>
              <a:t>Parallel computing</a:t>
            </a:r>
          </a:p>
          <a:p>
            <a:pPr lvl="1"/>
            <a:r>
              <a:rPr lang="en-US" sz="2200" dirty="0"/>
              <a:t>Used in neuromorphic computing </a:t>
            </a:r>
          </a:p>
          <a:p>
            <a:pPr marL="457200" lvl="1" indent="0">
              <a:buNone/>
            </a:pPr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A6B255-1442-9ADF-BBBF-BDDA98B199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150" b="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2253D0-4B87-0353-A60B-09B7161E1913}"/>
              </a:ext>
            </a:extLst>
          </p:cNvPr>
          <p:cNvSpPr/>
          <p:nvPr/>
        </p:nvSpPr>
        <p:spPr>
          <a:xfrm>
            <a:off x="7286045" y="1961002"/>
            <a:ext cx="3179979" cy="8447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A921D3-8C96-92A7-EFFF-C28A72A05429}"/>
              </a:ext>
            </a:extLst>
          </p:cNvPr>
          <p:cNvSpPr/>
          <p:nvPr/>
        </p:nvSpPr>
        <p:spPr>
          <a:xfrm>
            <a:off x="7286045" y="2805776"/>
            <a:ext cx="1703719" cy="4662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085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1ACE2-77B4-501A-3FCD-E155233C2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US" sz="5400"/>
              <a:t>LiDAR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A17FD-C483-B751-5D6B-F65ABDC4E2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US" sz="2200" dirty="0"/>
              <a:t>Very similar to Radar, but uses light instead of radio waves</a:t>
            </a:r>
          </a:p>
          <a:p>
            <a:r>
              <a:rPr lang="en-US" sz="2200" dirty="0"/>
              <a:t>Light is shot out from lasers thousand times a second, and photodiodes are used to detect when they bounce back</a:t>
            </a:r>
          </a:p>
          <a:p>
            <a:r>
              <a:rPr lang="en-US" sz="2200" dirty="0"/>
              <a:t>Math is used to find the distance from the source and target based off return time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7BB2B2-FCAB-760E-EFE9-5F385B21E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914137"/>
            <a:ext cx="5458968" cy="302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10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754DD-8899-7307-1766-0989B1291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842F8-F20E-AA88-01A4-CE42CA670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optoelectronics take advantage of photon emission and absorption in bandgaps to generate and read light</a:t>
            </a:r>
          </a:p>
          <a:p>
            <a:r>
              <a:rPr lang="en-US" dirty="0"/>
              <a:t>Optoelectronics provide more efficient and low power solutions to popular issues, although with added complexity and up-front costs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5586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Raiden Friendship (Kid Thunder is back :D)">
            <a:extLst>
              <a:ext uri="{FF2B5EF4-FFF2-40B4-BE49-F238E27FC236}">
                <a16:creationId xmlns:a16="http://schemas.microsoft.com/office/drawing/2014/main" id="{345BB58E-50A3-7B5F-6514-38BD9A0F8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F493C9-5213-860F-9D0D-6013738F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Thank you for Listening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D64B3-BB8E-29E8-77A0-C3474037A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724" y="370195"/>
            <a:ext cx="2033527" cy="207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37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6C0365FA7C1E43B063F5905CC49756" ma:contentTypeVersion="13" ma:contentTypeDescription="Create a new document." ma:contentTypeScope="" ma:versionID="a2769f6a3e6fc713aedac9d047494ccf">
  <xsd:schema xmlns:xsd="http://www.w3.org/2001/XMLSchema" xmlns:xs="http://www.w3.org/2001/XMLSchema" xmlns:p="http://schemas.microsoft.com/office/2006/metadata/properties" xmlns:ns3="93c276aa-b3e9-464a-aab2-fac3ccd18c2b" xmlns:ns4="4196eed7-266d-4d4b-bc9c-00c2411efb4b" targetNamespace="http://schemas.microsoft.com/office/2006/metadata/properties" ma:root="true" ma:fieldsID="d497bca4cba42c7f3204ace50bfd7d8d" ns3:_="" ns4:_="">
    <xsd:import namespace="93c276aa-b3e9-464a-aab2-fac3ccd18c2b"/>
    <xsd:import namespace="4196eed7-266d-4d4b-bc9c-00c2411efb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c276aa-b3e9-464a-aab2-fac3ccd18c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96eed7-266d-4d4b-bc9c-00c2411efb4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3c276aa-b3e9-464a-aab2-fac3ccd18c2b" xsi:nil="true"/>
  </documentManagement>
</p:properties>
</file>

<file path=customXml/itemProps1.xml><?xml version="1.0" encoding="utf-8"?>
<ds:datastoreItem xmlns:ds="http://schemas.openxmlformats.org/officeDocument/2006/customXml" ds:itemID="{195BE901-48FA-4803-8576-09037243DA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c276aa-b3e9-464a-aab2-fac3ccd18c2b"/>
    <ds:schemaRef ds:uri="4196eed7-266d-4d4b-bc9c-00c2411efb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44605F-2936-453D-B9EB-3D0EE1073B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836266-2EE4-42E5-B744-C6E4A22A51CB}">
  <ds:schemaRefs>
    <ds:schemaRef ds:uri="93c276aa-b3e9-464a-aab2-fac3ccd18c2b"/>
    <ds:schemaRef ds:uri="http://www.w3.org/XML/1998/namespace"/>
    <ds:schemaRef ds:uri="http://purl.org/dc/dcmitype/"/>
    <ds:schemaRef ds:uri="4196eed7-266d-4d4b-bc9c-00c2411efb4b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1169</Words>
  <Application>Microsoft Office PowerPoint</Application>
  <PresentationFormat>Widescreen</PresentationFormat>
  <Paragraphs>184</Paragraphs>
  <Slides>40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Aptos</vt:lpstr>
      <vt:lpstr>Aptos Display</vt:lpstr>
      <vt:lpstr>Arial</vt:lpstr>
      <vt:lpstr>Calibri</vt:lpstr>
      <vt:lpstr>Cambria Math</vt:lpstr>
      <vt:lpstr>Office Theme</vt:lpstr>
      <vt:lpstr>Optoelectronics Technologies</vt:lpstr>
      <vt:lpstr>Agenda</vt:lpstr>
      <vt:lpstr>What are Optoelectronics</vt:lpstr>
      <vt:lpstr>Fundamentals of Light</vt:lpstr>
      <vt:lpstr>What is Light?</vt:lpstr>
      <vt:lpstr>Important Terms to know</vt:lpstr>
      <vt:lpstr>Total Internal Reflection</vt:lpstr>
      <vt:lpstr>The Optoelectronics Technologies</vt:lpstr>
      <vt:lpstr>Different Types of Devices</vt:lpstr>
      <vt:lpstr>Waveguides</vt:lpstr>
      <vt:lpstr>Waveguide Dispersion</vt:lpstr>
      <vt:lpstr>PowerPoint Presentation</vt:lpstr>
      <vt:lpstr>LEDs </vt:lpstr>
      <vt:lpstr>LEDs</vt:lpstr>
      <vt:lpstr>Heterostructure LED</vt:lpstr>
      <vt:lpstr>Semiconductor Color Correlation</vt:lpstr>
      <vt:lpstr>LASERs</vt:lpstr>
      <vt:lpstr>Lasers</vt:lpstr>
      <vt:lpstr>Lasers</vt:lpstr>
      <vt:lpstr>Laser Diodes</vt:lpstr>
      <vt:lpstr>LEDs vs Laser Diodes</vt:lpstr>
      <vt:lpstr>LEDs vs Lasers</vt:lpstr>
      <vt:lpstr>Photodiodes</vt:lpstr>
      <vt:lpstr>Photodiodes</vt:lpstr>
      <vt:lpstr>Avalanche Photodiode</vt:lpstr>
      <vt:lpstr>Photodiode materials</vt:lpstr>
      <vt:lpstr>Optical Phase Modulator</vt:lpstr>
      <vt:lpstr>Mach-Zehnder Modulator</vt:lpstr>
      <vt:lpstr>Why to Use Optoelectronics</vt:lpstr>
      <vt:lpstr>Benefits of Optoelectronics</vt:lpstr>
      <vt:lpstr>Benefits of Optoelectronics</vt:lpstr>
      <vt:lpstr>Applications of Optoelectronic Devices</vt:lpstr>
      <vt:lpstr>How are Optoelectronic Devices Being Used?</vt:lpstr>
      <vt:lpstr>Fiber-Optic Communication</vt:lpstr>
      <vt:lpstr>Fiber-Optic Communication</vt:lpstr>
      <vt:lpstr>Integrated Photonics</vt:lpstr>
      <vt:lpstr>Programmable Photonics Chips</vt:lpstr>
      <vt:lpstr>LiDAR</vt:lpstr>
      <vt:lpstr>Conclusion</vt:lpstr>
      <vt:lpstr>Thank you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Spina, John</dc:creator>
  <cp:lastModifiedBy>Spina, John</cp:lastModifiedBy>
  <cp:revision>8</cp:revision>
  <dcterms:created xsi:type="dcterms:W3CDTF">2026-03-31T01:46:20Z</dcterms:created>
  <dcterms:modified xsi:type="dcterms:W3CDTF">2026-09-28T03:32:09Z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0x010100F76C0365FA7C1E43B063F5905CC49756</vt:lpwstr>
  </property>
</Properties>
</file>