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55"/>
  </p:notesMasterIdLst>
  <p:handoutMasterIdLst>
    <p:handoutMasterId r:id="rId56"/>
  </p:handoutMasterIdLst>
  <p:sldIdLst>
    <p:sldId id="385" r:id="rId5"/>
    <p:sldId id="460" r:id="rId6"/>
    <p:sldId id="540" r:id="rId7"/>
    <p:sldId id="541" r:id="rId8"/>
    <p:sldId id="538" r:id="rId9"/>
    <p:sldId id="542" r:id="rId10"/>
    <p:sldId id="537" r:id="rId11"/>
    <p:sldId id="536" r:id="rId12"/>
    <p:sldId id="543" r:id="rId13"/>
    <p:sldId id="539" r:id="rId14"/>
    <p:sldId id="544" r:id="rId15"/>
    <p:sldId id="545" r:id="rId16"/>
    <p:sldId id="546" r:id="rId17"/>
    <p:sldId id="547" r:id="rId18"/>
    <p:sldId id="495" r:id="rId19"/>
    <p:sldId id="505" r:id="rId20"/>
    <p:sldId id="506" r:id="rId21"/>
    <p:sldId id="507" r:id="rId22"/>
    <p:sldId id="508" r:id="rId23"/>
    <p:sldId id="499" r:id="rId24"/>
    <p:sldId id="548" r:id="rId25"/>
    <p:sldId id="512" r:id="rId26"/>
    <p:sldId id="511" r:id="rId27"/>
    <p:sldId id="513" r:id="rId28"/>
    <p:sldId id="510" r:id="rId29"/>
    <p:sldId id="514" r:id="rId30"/>
    <p:sldId id="549" r:id="rId31"/>
    <p:sldId id="550" r:id="rId32"/>
    <p:sldId id="517" r:id="rId33"/>
    <p:sldId id="518" r:id="rId34"/>
    <p:sldId id="519" r:id="rId35"/>
    <p:sldId id="520" r:id="rId36"/>
    <p:sldId id="522" r:id="rId37"/>
    <p:sldId id="521" r:id="rId38"/>
    <p:sldId id="528" r:id="rId39"/>
    <p:sldId id="529" r:id="rId40"/>
    <p:sldId id="530" r:id="rId41"/>
    <p:sldId id="523" r:id="rId42"/>
    <p:sldId id="524" r:id="rId43"/>
    <p:sldId id="496" r:id="rId44"/>
    <p:sldId id="525" r:id="rId45"/>
    <p:sldId id="526" r:id="rId46"/>
    <p:sldId id="527" r:id="rId47"/>
    <p:sldId id="531" r:id="rId48"/>
    <p:sldId id="532" r:id="rId49"/>
    <p:sldId id="533" r:id="rId50"/>
    <p:sldId id="534" r:id="rId51"/>
    <p:sldId id="535" r:id="rId52"/>
    <p:sldId id="502" r:id="rId53"/>
    <p:sldId id="454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3" pos="48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3A2F766B-1084-B209-F74B-30CB547F4D2A}" name="Muizz, Abdul" initials="MA" userId="S::muizza@rpi.edu::dbd37edb-e39f-43a0-85d1-690fabf4726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224"/>
    <a:srgbClr val="0462A1"/>
    <a:srgbClr val="B7472A"/>
    <a:srgbClr val="F5F5F5"/>
    <a:srgbClr val="D24726"/>
    <a:srgbClr val="9FCDB3"/>
    <a:srgbClr val="217346"/>
    <a:srgbClr val="000000"/>
    <a:srgbClr val="D9D9D9"/>
    <a:srgbClr val="F3F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95036D-8B7B-FC25-EFA1-C6B87E4912ED}" v="2" dt="2026-03-19T17:50:18.5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2"/>
      </p:cViewPr>
      <p:guideLst>
        <p:guide orient="horz" pos="288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64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commentAuthors" Target="comment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zman, Joaquin" userId="S::guzmaj2@rpi.edu::07296bc1-dd56-4044-99be-6ecd79a99f1a" providerId="AD" clId="Web-{2195036D-8B7B-FC25-EFA1-C6B87E4912ED}"/>
    <pc:docChg chg="modSld">
      <pc:chgData name="Guzman, Joaquin" userId="S::guzmaj2@rpi.edu::07296bc1-dd56-4044-99be-6ecd79a99f1a" providerId="AD" clId="Web-{2195036D-8B7B-FC25-EFA1-C6B87E4912ED}" dt="2026-03-19T17:50:18.508" v="1" actId="1076"/>
      <pc:docMkLst>
        <pc:docMk/>
      </pc:docMkLst>
      <pc:sldChg chg="modSp">
        <pc:chgData name="Guzman, Joaquin" userId="S::guzmaj2@rpi.edu::07296bc1-dd56-4044-99be-6ecd79a99f1a" providerId="AD" clId="Web-{2195036D-8B7B-FC25-EFA1-C6B87E4912ED}" dt="2026-03-19T17:50:18.508" v="1" actId="1076"/>
        <pc:sldMkLst>
          <pc:docMk/>
          <pc:sldMk cId="3503698134" sldId="454"/>
        </pc:sldMkLst>
        <pc:picChg chg="mod">
          <ac:chgData name="Guzman, Joaquin" userId="S::guzmaj2@rpi.edu::07296bc1-dd56-4044-99be-6ecd79a99f1a" providerId="AD" clId="Web-{2195036D-8B7B-FC25-EFA1-C6B87E4912ED}" dt="2026-03-19T17:50:18.508" v="1" actId="1076"/>
          <ac:picMkLst>
            <pc:docMk/>
            <pc:sldMk cId="3503698134" sldId="454"/>
            <ac:picMk id="6" creationId="{3A4AD40C-B6FC-67EE-4214-1B57FAC6F9A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056" y="2551176"/>
            <a:ext cx="9922447" cy="914400"/>
          </a:xfrm>
        </p:spPr>
        <p:txBody>
          <a:bodyPr/>
          <a:lstStyle>
            <a:lvl1pPr>
              <a:defRPr sz="5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07D0E1-EAED-8E08-24BA-8F930364BA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8056" y="3575304"/>
            <a:ext cx="9921943" cy="862012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462A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8D2E0B-4C12-71E1-AD4C-11EB386E6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38" y="422153"/>
            <a:ext cx="3022113" cy="664614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softEdge rad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9A949D-2433-9CC2-0AC6-33A8169D91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931" y="154314"/>
            <a:ext cx="1200292" cy="120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BE10-5A8F-5044-434F-7434A035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5243B5-B498-1E60-5D02-983D13E8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D33E4-41B8-74EC-F9A4-3E1DCC0E7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2A375B-2E8B-0F31-9DE4-A5F0682AD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40353B-463E-6D13-F92E-564948AFA3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11210543" cy="46017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681110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BE10-5A8F-5044-434F-7434A035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5243B5-B498-1E60-5D02-983D13E8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D33E4-41B8-74EC-F9A4-3E1DCC0E7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2A375B-2E8B-0F31-9DE4-A5F0682AD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40353B-463E-6D13-F92E-564948AFA3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330952" cy="46017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04E943F-C687-D3B3-4E36-65D69E3E2F0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98690" y="1463040"/>
            <a:ext cx="5330952" cy="46017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321048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h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BE10-5A8F-5044-434F-7434A035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5243B5-B498-1E60-5D02-983D13E8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D33E4-41B8-74EC-F9A4-3E1DCC0E7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2A375B-2E8B-0F31-9DE4-A5F0682AD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40353B-463E-6D13-F92E-564948AFA3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330952" cy="46017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070022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BE10-5A8F-5044-434F-7434A035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5243B5-B498-1E60-5D02-983D13E8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D33E4-41B8-74EC-F9A4-3E1DCC0E7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2A375B-2E8B-0F31-9DE4-A5F0682AD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3236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958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045" y="363854"/>
            <a:ext cx="10780955" cy="124371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 spc="-2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288" y="2523744"/>
            <a:ext cx="2862072" cy="3566160"/>
          </a:xfrm>
        </p:spPr>
        <p:txBody>
          <a:bodyPr/>
          <a:lstStyle>
            <a:lvl1pPr marL="0" indent="0">
              <a:spcAft>
                <a:spcPts val="1200"/>
              </a:spcAft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978FE6-72A5-C193-FEA5-1EE9D77AD9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67912" y="2523744"/>
            <a:ext cx="7808976" cy="3694176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20052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056" y="1447800"/>
            <a:ext cx="11210543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9099" y="6427391"/>
            <a:ext cx="3276600" cy="141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427391"/>
            <a:ext cx="2895600" cy="141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8F39A1B-8AD1-2C34-AB40-00704468E828}"/>
              </a:ext>
            </a:extLst>
          </p:cNvPr>
          <p:cNvCxnSpPr>
            <a:cxnSpLocks/>
          </p:cNvCxnSpPr>
          <p:nvPr userDrawn="1"/>
        </p:nvCxnSpPr>
        <p:spPr>
          <a:xfrm>
            <a:off x="533400" y="1104900"/>
            <a:ext cx="11119104" cy="0"/>
          </a:xfrm>
          <a:prstGeom prst="line">
            <a:avLst/>
          </a:prstGeom>
          <a:ln w="25400">
            <a:solidFill>
              <a:srgbClr val="0462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67" r:id="rId5"/>
    <p:sldLayoutId id="2147483669" r:id="rId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bg2">
              <a:lumMod val="25000"/>
            </a:schemeClr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Tx/>
        <a:buNone/>
        <a:defRPr lang="en-US" sz="1600" kern="1200" dirty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283464" indent="-283464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 smtClean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 smtClean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84" userDrawn="1">
          <p15:clr>
            <a:srgbClr val="F26B43"/>
          </p15:clr>
        </p15:guide>
        <p15:guide id="2" pos="336" userDrawn="1">
          <p15:clr>
            <a:srgbClr val="F26B43"/>
          </p15:clr>
        </p15:guide>
        <p15:guide id="3" pos="7320" userDrawn="1">
          <p15:clr>
            <a:srgbClr val="F26B43"/>
          </p15:clr>
        </p15:guide>
        <p15:guide id="4" orient="horz" pos="912" userDrawn="1">
          <p15:clr>
            <a:srgbClr val="F26B43"/>
          </p15:clr>
        </p15:guide>
        <p15:guide id="5" orient="horz" pos="264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  <p15:guide id="7" pos="36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Pa_RKFTBPc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37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s://youtu.be/9RZreu5z_Gc?si=rI32Z36lvvmAOuUl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https://youtu.be/h_zgURwr6nA?si=Jx0LdQDefZiJwbs1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66E636-D1D5-3AAC-5CD5-A2F5C585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2551176"/>
            <a:ext cx="5721843" cy="875981"/>
          </a:xfrm>
        </p:spPr>
        <p:txBody>
          <a:bodyPr>
            <a:noAutofit/>
          </a:bodyPr>
          <a:lstStyle/>
          <a:p>
            <a:r>
              <a:rPr lang="en-US" sz="4000" dirty="0">
                <a:cs typeface="Segoe UI"/>
              </a:rPr>
              <a:t>Lithography &amp; Patterning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831F0C-52BB-6204-5BF6-C4DDD23942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8056" y="4125993"/>
            <a:ext cx="9921943" cy="8620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Evan Chen</a:t>
            </a:r>
            <a:endParaRPr lang="en-US" dirty="0">
              <a:cs typeface="Segoe UI"/>
            </a:endParaRPr>
          </a:p>
        </p:txBody>
      </p:sp>
      <p:pic>
        <p:nvPicPr>
          <p:cNvPr id="3" name="Picture 2" descr="A qr code on a blue background&#10;&#10;Description automatically generated">
            <a:extLst>
              <a:ext uri="{FF2B5EF4-FFF2-40B4-BE49-F238E27FC236}">
                <a16:creationId xmlns:a16="http://schemas.microsoft.com/office/drawing/2014/main" id="{2D11E005-40D2-5FEF-9FC0-ACD6C6475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099" y="1327107"/>
            <a:ext cx="4200100" cy="42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75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C8E9F-74E0-FB9E-4A1D-754C29EDA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3146A-0931-C493-8774-4C44AB144E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Review of Fabrication Techniques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Lithography Over the years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Lithography Types &amp; Settings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Physics Behind Lithography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Future State of Lithography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1D0A64-95C9-7A48-B143-55FE4C371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8" name="Picture 4" descr="The $150 Million Machine Keeping Moore's Law Alive | WIRED">
            <a:extLst>
              <a:ext uri="{FF2B5EF4-FFF2-40B4-BE49-F238E27FC236}">
                <a16:creationId xmlns:a16="http://schemas.microsoft.com/office/drawing/2014/main" id="{AC9DBFD6-2F85-0575-0E86-E15017787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15" y="1864360"/>
            <a:ext cx="6564385" cy="437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680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FC370-7981-B863-0CAA-30ABBA9DE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08D91-325A-78E5-ED2C-89EB0EB87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What is Lithography? Why is Lithography? (How is Lithography?)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A6C3A4-A6FC-BEE7-693E-D1EF096CF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822DF-1EB9-D26F-317F-2CBF728E6D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00098" y="2450592"/>
            <a:ext cx="5991804" cy="19568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000" dirty="0">
                <a:cs typeface="Segoe UI"/>
              </a:rPr>
              <a:t>Let’s say you wanted to build a full adder out of transistors</a:t>
            </a:r>
          </a:p>
        </p:txBody>
      </p:sp>
    </p:spTree>
    <p:extLst>
      <p:ext uri="{BB962C8B-B14F-4D97-AF65-F5344CB8AC3E}">
        <p14:creationId xmlns:p14="http://schemas.microsoft.com/office/powerpoint/2010/main" val="1854549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07B31-3CEF-3B41-D4BD-6FAC77873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3A2B0-7ECE-3C0E-87EC-39BEFCB72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What is Lithography? Why is Lithography? (How is Lithography?)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5E8662-06F4-A662-253F-F10C732B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670A65-1E03-C36F-94DB-86FC32618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102" y="2015074"/>
            <a:ext cx="3986650" cy="28261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19ADFE-7B79-C693-AAB3-94B0211BD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048" y="2015909"/>
            <a:ext cx="5673662" cy="282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47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A19A-0056-4345-00E5-27E46E42C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8A0F6-FD63-DF0B-0C52-13B14D7C6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What is Lithography? Why is Lithography? (How is Lithography?)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F66-C8B2-D383-A08E-75714778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2" descr="TWIN INDUSTRIES TW-E40-510">
            <a:extLst>
              <a:ext uri="{FF2B5EF4-FFF2-40B4-BE49-F238E27FC236}">
                <a16:creationId xmlns:a16="http://schemas.microsoft.com/office/drawing/2014/main" id="{116B10F1-8BED-3C04-BA43-FDC3ACC3A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80" y="1663416"/>
            <a:ext cx="5281104" cy="438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673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6E2E2-EE43-FE04-6645-D3F59785E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BADCE-8EE5-DE34-3472-3A2C2F4B7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What is Lithography? Why is Lithography? (How is Lithography?)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1A17E2-D95D-8186-C788-B9D05A712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2" descr="TWIN INDUSTRIES TW-E40-510">
            <a:extLst>
              <a:ext uri="{FF2B5EF4-FFF2-40B4-BE49-F238E27FC236}">
                <a16:creationId xmlns:a16="http://schemas.microsoft.com/office/drawing/2014/main" id="{DC14E52E-26DB-9194-CF80-2538472A3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80" y="1663416"/>
            <a:ext cx="5281104" cy="438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Transistor vs Resistor | Electronic Components">
            <a:extLst>
              <a:ext uri="{FF2B5EF4-FFF2-40B4-BE49-F238E27FC236}">
                <a16:creationId xmlns:a16="http://schemas.microsoft.com/office/drawing/2014/main" id="{E3A2C5CC-58DF-AC20-768D-6E8CD33226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8" r="18335" b="36696"/>
          <a:stretch>
            <a:fillRect/>
          </a:stretch>
        </p:blipFill>
        <p:spPr bwMode="auto">
          <a:xfrm>
            <a:off x="6247614" y="2015856"/>
            <a:ext cx="5175718" cy="338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449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8C00F-AB67-0818-2E3C-BF09E78DE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46100-AB56-0180-30BE-3119C136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What is Lithography? Why is Lithography? (How is Lithography?)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998A28-7DD4-FACE-3371-40E7F6795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2" descr="TWIN INDUSTRIES TW-E40-510">
            <a:extLst>
              <a:ext uri="{FF2B5EF4-FFF2-40B4-BE49-F238E27FC236}">
                <a16:creationId xmlns:a16="http://schemas.microsoft.com/office/drawing/2014/main" id="{4E78F2C7-D7B6-60F8-69D1-51D7D277E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884" y="1599408"/>
            <a:ext cx="5281104" cy="438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Transistor vs Resistor | Electronic Components">
            <a:extLst>
              <a:ext uri="{FF2B5EF4-FFF2-40B4-BE49-F238E27FC236}">
                <a16:creationId xmlns:a16="http://schemas.microsoft.com/office/drawing/2014/main" id="{0699A946-4A29-497E-6ADF-75B0099F15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8" r="18335" b="36696"/>
          <a:stretch>
            <a:fillRect/>
          </a:stretch>
        </p:blipFill>
        <p:spPr bwMode="auto">
          <a:xfrm>
            <a:off x="4514824" y="2015856"/>
            <a:ext cx="5175718" cy="338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ownload HD Transparent Explosions Clip Art - Explosion Transparent  Transparent PNG Image - NicePNG.com">
            <a:extLst>
              <a:ext uri="{FF2B5EF4-FFF2-40B4-BE49-F238E27FC236}">
                <a16:creationId xmlns:a16="http://schemas.microsoft.com/office/drawing/2014/main" id="{E77EAF3A-4C82-D3E5-0B0D-41542C577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913" y="1560043"/>
            <a:ext cx="5175718" cy="429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829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FC1DF-DBDE-83DC-043E-8EA86200A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77B9D-E2B6-78FB-FB72-CF5594ABC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What is Lithography? Why is Lithography? (How is Lithography?)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20AFE1-D113-F217-1618-7B4317149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30" name="Picture 6" descr="Full Adder">
            <a:extLst>
              <a:ext uri="{FF2B5EF4-FFF2-40B4-BE49-F238E27FC236}">
                <a16:creationId xmlns:a16="http://schemas.microsoft.com/office/drawing/2014/main" id="{77379A51-4372-FC18-0110-B4C9895EB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1" y="1536192"/>
            <a:ext cx="8353042" cy="469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6943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3391C-B286-9B1E-92AE-B71DD33C4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7995A-F997-D965-E9A0-9875B5E16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What is Lithography? Why is Lithography? (How is Lithography?)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7ED299-28EF-93A7-AA64-529E68376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194" name="Picture 2" descr="What NM stands for in a processor? And why it is important? | VYRIAN">
            <a:extLst>
              <a:ext uri="{FF2B5EF4-FFF2-40B4-BE49-F238E27FC236}">
                <a16:creationId xmlns:a16="http://schemas.microsoft.com/office/drawing/2014/main" id="{4F03D12F-5FAD-7568-AF32-1CBD40E87D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43"/>
          <a:stretch>
            <a:fillRect/>
          </a:stretch>
        </p:blipFill>
        <p:spPr bwMode="auto">
          <a:xfrm>
            <a:off x="2183384" y="1481058"/>
            <a:ext cx="7189216" cy="494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6C004B1-918D-43ED-D619-E2F4020AE1DB}"/>
              </a:ext>
            </a:extLst>
          </p:cNvPr>
          <p:cNvSpPr/>
          <p:nvPr/>
        </p:nvSpPr>
        <p:spPr>
          <a:xfrm>
            <a:off x="7296912" y="1929384"/>
            <a:ext cx="2066544" cy="1499616"/>
          </a:xfrm>
          <a:prstGeom prst="rect">
            <a:avLst/>
          </a:prstGeom>
          <a:solidFill>
            <a:srgbClr val="2122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372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E5CA3-874C-CBAC-CF6E-7275EFF13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26DC0-8763-06DA-050B-6A0D6D878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What is Lithography? Why is Lithography? (How is Lithography?)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B4C7E-CEC0-F390-7E55-5242F333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146" name="Picture 2" descr="Microscope picture of samples used. (a) picture of a human hair, from which we can extract a diameter d hair = 0.062 ± 0.002 mm. (b) is separated in a picture from the side (b.1) and from the top (b.2) of the silicon bar. From such microscopy pictures we extract a thickness dSi = 0.103 ± 0.003 mm and a width wSi = 0.440 ± 0.002 mm.">
            <a:extLst>
              <a:ext uri="{FF2B5EF4-FFF2-40B4-BE49-F238E27FC236}">
                <a16:creationId xmlns:a16="http://schemas.microsoft.com/office/drawing/2014/main" id="{58315669-60E6-0A89-5A3B-C8695623CF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54"/>
          <a:stretch>
            <a:fillRect/>
          </a:stretch>
        </p:blipFill>
        <p:spPr bwMode="auto">
          <a:xfrm>
            <a:off x="641785" y="1513016"/>
            <a:ext cx="2439685" cy="416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What NM stands for in a processor? And why it is important? | VYRIAN">
            <a:extLst>
              <a:ext uri="{FF2B5EF4-FFF2-40B4-BE49-F238E27FC236}">
                <a16:creationId xmlns:a16="http://schemas.microsoft.com/office/drawing/2014/main" id="{68522CE5-811F-4C35-706F-1BDE26D61E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574" b="18191"/>
          <a:stretch>
            <a:fillRect/>
          </a:stretch>
        </p:blipFill>
        <p:spPr bwMode="auto">
          <a:xfrm>
            <a:off x="4353879" y="1513015"/>
            <a:ext cx="2675509" cy="404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3EDE80-126D-F699-467D-4AF0A59BBD98}"/>
              </a:ext>
            </a:extLst>
          </p:cNvPr>
          <p:cNvSpPr txBox="1"/>
          <p:nvPr/>
        </p:nvSpPr>
        <p:spPr>
          <a:xfrm>
            <a:off x="641784" y="5792061"/>
            <a:ext cx="2439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60µm = 60,000nm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3CB65D-138D-65BA-2006-80E4C4917B8B}"/>
              </a:ext>
            </a:extLst>
          </p:cNvPr>
          <p:cNvSpPr txBox="1"/>
          <p:nvPr/>
        </p:nvSpPr>
        <p:spPr>
          <a:xfrm>
            <a:off x="4471790" y="5792061"/>
            <a:ext cx="2439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14nm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EC6BC6-80F2-8E79-C1BE-9AB8E46400AE}"/>
                  </a:ext>
                </a:extLst>
              </p:cNvPr>
              <p:cNvSpPr txBox="1"/>
              <p:nvPr/>
            </p:nvSpPr>
            <p:spPr>
              <a:xfrm>
                <a:off x="7643097" y="3086022"/>
                <a:ext cx="3276600" cy="10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60,000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den>
                      </m:f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4000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EC6BC6-80F2-8E79-C1BE-9AB8E4640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3097" y="3086022"/>
                <a:ext cx="3276600" cy="10143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1105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AFA98-8A48-DB4C-5A65-0B6D4169D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4133F-7235-16D1-1070-5AA05B2A0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What is Lithography? Why is Lithography? (How is Lithography?)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5374D5-2D86-5CED-B9B7-1C6E211F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442DAD-1068-3BC2-08EB-01B0CEE22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624" y="1271015"/>
            <a:ext cx="5051173" cy="505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30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72A8-863C-B347-DC98-AD3BCEE7B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8AADCE24-1507-FEEE-F933-7B49A214B5D3}"/>
              </a:ext>
            </a:extLst>
          </p:cNvPr>
          <p:cNvSpPr/>
          <p:nvPr/>
        </p:nvSpPr>
        <p:spPr>
          <a:xfrm>
            <a:off x="8327612" y="1566611"/>
            <a:ext cx="2596896" cy="259689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164E10-5D0E-AF87-0542-09554F885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What is Lithography? Why is Lithography? (How is Lithography?)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092415-02C7-7FA2-0417-72C23E9B5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242" name="Picture 2" descr="FREE Football Field Clipart (Royalty-free) | Pearly Arts">
            <a:extLst>
              <a:ext uri="{FF2B5EF4-FFF2-40B4-BE49-F238E27FC236}">
                <a16:creationId xmlns:a16="http://schemas.microsoft.com/office/drawing/2014/main" id="{91738AEF-5B19-6494-65CD-4C2C5B1780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7" t="1332" r="16089" b="1200"/>
          <a:stretch>
            <a:fillRect/>
          </a:stretch>
        </p:blipFill>
        <p:spPr bwMode="auto">
          <a:xfrm rot="16200000">
            <a:off x="1904942" y="493774"/>
            <a:ext cx="4282559" cy="642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enny-PNG-Clipart - Student DenStudent Den">
            <a:extLst>
              <a:ext uri="{FF2B5EF4-FFF2-40B4-BE49-F238E27FC236}">
                <a16:creationId xmlns:a16="http://schemas.microsoft.com/office/drawing/2014/main" id="{0790029E-7176-5B35-E921-C3840909D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529" y="2005528"/>
            <a:ext cx="1651063" cy="168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FF71056-8415-2A76-8EC9-4CA7FB00DC52}"/>
              </a:ext>
            </a:extLst>
          </p:cNvPr>
          <p:cNvCxnSpPr>
            <a:cxnSpLocks/>
          </p:cNvCxnSpPr>
          <p:nvPr/>
        </p:nvCxnSpPr>
        <p:spPr>
          <a:xfrm flipV="1">
            <a:off x="6096000" y="1719072"/>
            <a:ext cx="2910840" cy="197640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5791294-BF6E-121E-725E-A6BA93539F1B}"/>
              </a:ext>
            </a:extLst>
          </p:cNvPr>
          <p:cNvCxnSpPr>
            <a:cxnSpLocks/>
            <a:endCxn id="3" idx="4"/>
          </p:cNvCxnSpPr>
          <p:nvPr/>
        </p:nvCxnSpPr>
        <p:spPr>
          <a:xfrm>
            <a:off x="6096000" y="3710036"/>
            <a:ext cx="3530060" cy="45347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2392F41-4C4D-3F17-FC3C-FCCB9BD9DF61}"/>
              </a:ext>
            </a:extLst>
          </p:cNvPr>
          <p:cNvCxnSpPr>
            <a:cxnSpLocks/>
          </p:cNvCxnSpPr>
          <p:nvPr/>
        </p:nvCxnSpPr>
        <p:spPr>
          <a:xfrm>
            <a:off x="832103" y="6153912"/>
            <a:ext cx="642823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689F20-E285-0F93-5631-02FBC930BE3A}"/>
              </a:ext>
            </a:extLst>
          </p:cNvPr>
          <p:cNvCxnSpPr>
            <a:cxnSpLocks/>
          </p:cNvCxnSpPr>
          <p:nvPr/>
        </p:nvCxnSpPr>
        <p:spPr>
          <a:xfrm>
            <a:off x="841246" y="5980176"/>
            <a:ext cx="0" cy="34747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8CE1FB1-43BE-1B84-C3B7-214A3B3EE962}"/>
              </a:ext>
            </a:extLst>
          </p:cNvPr>
          <p:cNvCxnSpPr>
            <a:cxnSpLocks/>
          </p:cNvCxnSpPr>
          <p:nvPr/>
        </p:nvCxnSpPr>
        <p:spPr>
          <a:xfrm>
            <a:off x="7260340" y="5986272"/>
            <a:ext cx="0" cy="34747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16C7890-DB8F-59DD-D304-52E0CF3F6DC7}"/>
              </a:ext>
            </a:extLst>
          </p:cNvPr>
          <p:cNvSpPr txBox="1"/>
          <p:nvPr/>
        </p:nvSpPr>
        <p:spPr>
          <a:xfrm>
            <a:off x="2366453" y="6273988"/>
            <a:ext cx="336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Human hair diameter (60µm)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E6B7F7F-BC74-D4FC-299E-2045643C09A4}"/>
              </a:ext>
            </a:extLst>
          </p:cNvPr>
          <p:cNvCxnSpPr>
            <a:cxnSpLocks/>
          </p:cNvCxnSpPr>
          <p:nvPr/>
        </p:nvCxnSpPr>
        <p:spPr>
          <a:xfrm>
            <a:off x="8891491" y="4486755"/>
            <a:ext cx="144122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38EC5AD-C06D-0392-DF82-8AF09E469C2C}"/>
              </a:ext>
            </a:extLst>
          </p:cNvPr>
          <p:cNvCxnSpPr>
            <a:cxnSpLocks/>
          </p:cNvCxnSpPr>
          <p:nvPr/>
        </p:nvCxnSpPr>
        <p:spPr>
          <a:xfrm>
            <a:off x="8900634" y="4313019"/>
            <a:ext cx="0" cy="34747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5602663-653D-F31D-5962-9C68E56BA486}"/>
              </a:ext>
            </a:extLst>
          </p:cNvPr>
          <p:cNvCxnSpPr>
            <a:cxnSpLocks/>
          </p:cNvCxnSpPr>
          <p:nvPr/>
        </p:nvCxnSpPr>
        <p:spPr>
          <a:xfrm>
            <a:off x="10332720" y="4313019"/>
            <a:ext cx="0" cy="34747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823F941-AD62-4F9A-CAAF-C65C2F185C89}"/>
              </a:ext>
            </a:extLst>
          </p:cNvPr>
          <p:cNvSpPr txBox="1"/>
          <p:nvPr/>
        </p:nvSpPr>
        <p:spPr>
          <a:xfrm>
            <a:off x="8812006" y="4705557"/>
            <a:ext cx="16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14nm </a:t>
            </a:r>
            <a:r>
              <a:rPr lang="en-US" dirty="0" err="1"/>
              <a:t>FinFET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754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7B5A5-90C4-AE78-F14B-A0C974696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1813B-0F92-6417-6946-DE110C59C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What is Lithography? Why is Lithography? (How is Lithography?)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3BC658-E43C-9764-43BD-808B49768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97AE7-739E-50B5-4CC8-A42161AEF8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18017" y="2258568"/>
            <a:ext cx="6555966" cy="234086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/>
            <a:r>
              <a:rPr lang="en-US" sz="4000" dirty="0">
                <a:cs typeface="Segoe UI"/>
              </a:rPr>
              <a:t>Probably not going to be able to wire 14nm transistors using hands, tools, machines, </a:t>
            </a:r>
            <a:r>
              <a:rPr lang="en-US" sz="4000" dirty="0" err="1">
                <a:cs typeface="Segoe UI"/>
              </a:rPr>
              <a:t>etc</a:t>
            </a:r>
            <a:r>
              <a:rPr lang="en-US" sz="4000" dirty="0">
                <a:cs typeface="Segoe UI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059425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3EFCC-074A-8997-1ED0-7E847D544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8815D-DF48-608C-71A7-071B0C71F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What is Lithography? Why is Lithography? (How is Lithography?)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DE37B-D8FD-2244-F5C4-B8ED3EA6F65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dirty="0">
                <a:cs typeface="Segoe UI"/>
              </a:rPr>
              <a:t>The solution?</a:t>
            </a:r>
          </a:p>
          <a:p>
            <a:pPr marL="342900" indent="-342900">
              <a:spcBef>
                <a:spcPts val="0"/>
              </a:spcBef>
              <a:buFont typeface="Arial"/>
              <a:buChar char="•"/>
            </a:pPr>
            <a:r>
              <a:rPr lang="en-US" b="1" dirty="0">
                <a:cs typeface="Segoe UI"/>
              </a:rPr>
              <a:t>LITHOGRAPHY!</a:t>
            </a:r>
          </a:p>
          <a:p>
            <a:pPr marL="342900" indent="-342900">
              <a:spcBef>
                <a:spcPts val="0"/>
              </a:spcBef>
              <a:buFont typeface="Arial"/>
              <a:buChar char="•"/>
            </a:pPr>
            <a:r>
              <a:rPr lang="en-US" dirty="0">
                <a:cs typeface="Segoe UI"/>
              </a:rPr>
              <a:t>Basically, we’ll design our transistors and circuits using light</a:t>
            </a:r>
            <a:br>
              <a:rPr lang="en-US" b="1" dirty="0">
                <a:cs typeface="Segoe UI"/>
              </a:rPr>
            </a:br>
            <a:endParaRPr lang="en-US" dirty="0">
              <a:cs typeface="Segoe UI"/>
            </a:endParaRPr>
          </a:p>
          <a:p>
            <a:pPr>
              <a:spcBef>
                <a:spcPts val="0"/>
              </a:spcBef>
            </a:pPr>
            <a:r>
              <a:rPr lang="en-US" dirty="0">
                <a:cs typeface="Segoe UI"/>
              </a:rPr>
              <a:t>What is Lithography?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cs typeface="Segoe UI"/>
              </a:rPr>
              <a:t>Method of transferring circuit design to silicon wafer</a:t>
            </a:r>
          </a:p>
          <a:p>
            <a:pPr marL="626364" lvl="1" indent="-342900">
              <a:spcBef>
                <a:spcPts val="0"/>
              </a:spcBef>
            </a:pPr>
            <a:r>
              <a:rPr lang="en-US" dirty="0">
                <a:cs typeface="Segoe UI"/>
              </a:rPr>
              <a:t>Patterns are too small to be transferred physically</a:t>
            </a:r>
          </a:p>
          <a:p>
            <a:pPr marL="626364" lvl="1" indent="-342900">
              <a:spcBef>
                <a:spcPts val="0"/>
              </a:spcBef>
            </a:pPr>
            <a:r>
              <a:rPr lang="en-US" dirty="0">
                <a:cs typeface="Segoe UI"/>
              </a:rPr>
              <a:t>Light has wavelength in scale ~nm</a:t>
            </a:r>
          </a:p>
          <a:p>
            <a:pPr marL="626364" lvl="1" indent="-342900">
              <a:spcBef>
                <a:spcPts val="0"/>
              </a:spcBef>
            </a:pPr>
            <a:r>
              <a:rPr lang="en-US" dirty="0">
                <a:cs typeface="Segoe UI"/>
              </a:rPr>
              <a:t>Followed by less precise “blanket techniques”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55D3A5-F6B5-DA55-39FE-F95B01DA3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Picture 2" descr="Drawing Structures in Nano-Scale | Samsung Semiconductor USA">
            <a:extLst>
              <a:ext uri="{FF2B5EF4-FFF2-40B4-BE49-F238E27FC236}">
                <a16:creationId xmlns:a16="http://schemas.microsoft.com/office/drawing/2014/main" id="{AB21A9C5-A458-BF0E-62DB-52EE7CC6F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555" y="1577609"/>
            <a:ext cx="4732945" cy="437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448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CD30B-AED4-04C8-BE41-37AE55D99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F5608-79A4-25D9-0C65-3FECC2C76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Fabrication Techniques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30A24-F748-FD38-CF36-FE46497B43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Lithography (Framing)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Implantation (Modification)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Deposition (Additive)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Oxidation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Plating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Etching (Subtractive)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Wet, Dry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415B68-B6E8-F8AE-CA81-C713ACBEA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69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99B4B-94FA-6A9A-6EEE-3412A2E17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94F08-376B-D475-D877-A07206102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Fabrication Techniques - Lithography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1C9B1-F104-3F17-9E69-1FA3A12128A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Technique used to define where you want a pattern to be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Involves wavelengths of light reacting with a chemical (photoresist)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Material can be added/removed between the photoresist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AC496-240E-1CE2-CDAA-3D444C496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B48027E-3B00-B9EF-EC45-90019CA73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959" y="3829038"/>
            <a:ext cx="3025112" cy="291923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Lithography - an overview | ScienceDirect Topics">
            <a:extLst>
              <a:ext uri="{FF2B5EF4-FFF2-40B4-BE49-F238E27FC236}">
                <a16:creationId xmlns:a16="http://schemas.microsoft.com/office/drawing/2014/main" id="{AD535659-E2AC-0510-997A-9BAE5DF4E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690" y="1811733"/>
            <a:ext cx="4674682" cy="390436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780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9DCEA-B1B0-57E7-EBBB-0867EA96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DEACD-8B9D-C1FC-49F0-C00CB7B62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Fabrication Techniques - Implantation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308FE-669A-4CA9-5B91-BD574F737C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Used to modify properties of the wafer underneath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In Silicon, dopants may result in excess electrons or holes (N, P-type)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Slight changes in concentration results in large change in electrical conductivity (~100x)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Always causes damage to substrate- must be repaired with an anneal step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E6B6E1-C175-187C-DCA3-0D961F813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2050" name="Picture 2" descr="Ion Implantation">
            <a:extLst>
              <a:ext uri="{FF2B5EF4-FFF2-40B4-BE49-F238E27FC236}">
                <a16:creationId xmlns:a16="http://schemas.microsoft.com/office/drawing/2014/main" id="{C58A98EB-A01C-B443-B7DF-000623598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948" y="1262548"/>
            <a:ext cx="3551237" cy="271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n Overview of Ion Implantation">
            <a:extLst>
              <a:ext uri="{FF2B5EF4-FFF2-40B4-BE49-F238E27FC236}">
                <a16:creationId xmlns:a16="http://schemas.microsoft.com/office/drawing/2014/main" id="{2AFF656F-DAE8-643E-2BCA-231601786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1" y="4047072"/>
            <a:ext cx="3551237" cy="272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627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9ACA8-F565-4B13-CC5E-F804EE4C5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A6AE2-AF9C-3DD5-5A08-EB4EE7B5B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Fabrication Techniques - Deposition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A53E4-397F-E181-65AD-C977BDC464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Additive technique for wafer fabrication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3 (main) types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Oxidation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Deposition</a:t>
            </a:r>
          </a:p>
          <a:p>
            <a:pPr marL="1028700" lvl="2" indent="-342900">
              <a:buFont typeface="Arial"/>
              <a:buChar char="•"/>
            </a:pPr>
            <a:r>
              <a:rPr lang="en-US" dirty="0">
                <a:cs typeface="Segoe UI"/>
              </a:rPr>
              <a:t>Many sub-categories:</a:t>
            </a:r>
          </a:p>
          <a:p>
            <a:pPr marL="1485900" lvl="3" indent="-342900">
              <a:buFont typeface="Arial"/>
              <a:buChar char="•"/>
            </a:pPr>
            <a:r>
              <a:rPr lang="en-US" dirty="0">
                <a:cs typeface="Segoe UI"/>
              </a:rPr>
              <a:t>CVD, LPCVD, PVD, PECVD…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Electroplating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7C3BEA-B155-B73D-B98E-15571792F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074" name="Picture 2" descr="Oxidation in IC Fabrication | Techniques | Properties - EEEGUIDE.COM">
            <a:extLst>
              <a:ext uri="{FF2B5EF4-FFF2-40B4-BE49-F238E27FC236}">
                <a16:creationId xmlns:a16="http://schemas.microsoft.com/office/drawing/2014/main" id="{7D918B62-A360-70C5-5E0F-3C5A568F7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287" y="1260475"/>
            <a:ext cx="3016762" cy="184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hemical vapour deposition | Nature Reviews Methods Primers">
            <a:extLst>
              <a:ext uri="{FF2B5EF4-FFF2-40B4-BE49-F238E27FC236}">
                <a16:creationId xmlns:a16="http://schemas.microsoft.com/office/drawing/2014/main" id="{11767DD3-BDEB-5AF9-5AC5-8E1EA1779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300" y="3050630"/>
            <a:ext cx="4464050" cy="171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am Research Newsroom - Blog">
            <a:extLst>
              <a:ext uri="{FF2B5EF4-FFF2-40B4-BE49-F238E27FC236}">
                <a16:creationId xmlns:a16="http://schemas.microsoft.com/office/drawing/2014/main" id="{49E3A611-E256-0599-A97D-8CC83579A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304" y="4956759"/>
            <a:ext cx="4651374" cy="185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869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9427F-5EFA-2601-938E-7ECE6FBE8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9B3BD-9E18-9839-12C3-6C124331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Fabrication Techniques - Etching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B51E5-50B9-6925-6FC6-AD938C7435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6610350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Segoe UI"/>
              </a:rPr>
              <a:t>Two important characteristics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Selectivity: How quickly one material is etched relative to another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Anisotropy Ratio: How quickly material is consumed in a certain direction versus another</a:t>
            </a:r>
          </a:p>
          <a:p>
            <a:r>
              <a:rPr lang="en-US" dirty="0">
                <a:cs typeface="Segoe UI"/>
              </a:rPr>
              <a:t>Two main types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Wet Etching (Typically with acids/other wet chemistry)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Dry Etching (Typ. Reactive Ion Etching)</a:t>
            </a:r>
          </a:p>
          <a:p>
            <a:pPr marL="626364" lvl="1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2BAA27-CE76-D2B3-77AD-27EE83402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122" name="Picture 2" descr="Wet Etching | SpringerLink">
            <a:extLst>
              <a:ext uri="{FF2B5EF4-FFF2-40B4-BE49-F238E27FC236}">
                <a16:creationId xmlns:a16="http://schemas.microsoft.com/office/drawing/2014/main" id="{D951CAB7-33F5-9DCD-6A59-5638C51CE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685" y="1195885"/>
            <a:ext cx="3914815" cy="502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997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E8F90-DB05-ABC2-B246-93B04570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9FD92-40C7-BC38-A1CA-CDDE0D7B3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Over the Years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2F904-F95C-8F64-F3BB-98FC2ACCDD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A5B807-0B16-ACB0-7826-A6A1F19D0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626E7C-1BB3-BA7D-BB41-1EF77AB84F5E}"/>
              </a:ext>
            </a:extLst>
          </p:cNvPr>
          <p:cNvSpPr txBox="1">
            <a:spLocks/>
          </p:cNvSpPr>
          <p:nvPr/>
        </p:nvSpPr>
        <p:spPr>
          <a:xfrm>
            <a:off x="596900" y="1615440"/>
            <a:ext cx="6953250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What is the goal when optimizing the lithography process?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Better resolution!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9580C5-FF3B-CC79-7D62-C17DCE9935C6}"/>
              </a:ext>
            </a:extLst>
          </p:cNvPr>
          <p:cNvSpPr/>
          <p:nvPr/>
        </p:nvSpPr>
        <p:spPr>
          <a:xfrm>
            <a:off x="1152144" y="2395728"/>
            <a:ext cx="2331720" cy="6035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Schematic diagram showing the difference in LER generation in far- and... |  Download Scientific Diagram">
            <a:extLst>
              <a:ext uri="{FF2B5EF4-FFF2-40B4-BE49-F238E27FC236}">
                <a16:creationId xmlns:a16="http://schemas.microsoft.com/office/drawing/2014/main" id="{8B88F801-9202-D19D-5FCB-E307A214B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717" y="2392680"/>
            <a:ext cx="7175383" cy="367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395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161AC-F897-3568-1C95-5E5C0163E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2D6AE-AA9C-5746-BB12-29DED0E9A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Over the Years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3DEF5-240A-99FA-76E3-53D87A5B99A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73ED34-24E8-5F8A-474F-4D68F4BB8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6DDDAB0-D398-D947-7FC9-2BAC280DD40F}"/>
              </a:ext>
            </a:extLst>
          </p:cNvPr>
          <p:cNvSpPr txBox="1">
            <a:spLocks/>
          </p:cNvSpPr>
          <p:nvPr/>
        </p:nvSpPr>
        <p:spPr>
          <a:xfrm>
            <a:off x="596900" y="1615440"/>
            <a:ext cx="6953250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What is the goal when optimizing the lithography process?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Better resolution!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4" name="Picture 2" descr="Schematic diagram showing the difference in LER generation in far- and... |  Download Scientific Diagram">
            <a:extLst>
              <a:ext uri="{FF2B5EF4-FFF2-40B4-BE49-F238E27FC236}">
                <a16:creationId xmlns:a16="http://schemas.microsoft.com/office/drawing/2014/main" id="{9D6A5FB4-7F63-B269-F189-8E95EF3F1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717" y="2392680"/>
            <a:ext cx="7175383" cy="367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007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732F5-55F6-D1C5-E100-809FF7C03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7EC37-D948-3C94-8E91-D7E02419A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Over the Years- Characteristic Equation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F44D6-084B-6D03-B0D0-9FAEDD3E24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5A5F28-9A7D-5CD9-436F-5E17C6D67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6263D9-9328-BC10-4456-B23D79E3019F}"/>
              </a:ext>
            </a:extLst>
          </p:cNvPr>
          <p:cNvSpPr txBox="1">
            <a:spLocks/>
          </p:cNvSpPr>
          <p:nvPr/>
        </p:nvSpPr>
        <p:spPr>
          <a:xfrm>
            <a:off x="596900" y="1615440"/>
            <a:ext cx="6953250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CD: Critical Dimension (Minimum feature size)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K1: Process Coefficient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Typ. 1, Can go to ~0.5 or lower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Lambda: Wavelength of incoming light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NA: Numerical Aperture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Typ. 0.5-0.7, can go above 1</a:t>
            </a:r>
          </a:p>
          <a:p>
            <a:r>
              <a:rPr lang="en-US" b="1" dirty="0">
                <a:cs typeface="Segoe UI"/>
              </a:rPr>
              <a:t>We’ll come back to this…</a:t>
            </a:r>
            <a:br>
              <a:rPr lang="en-US" dirty="0">
                <a:cs typeface="Segoe UI"/>
              </a:rPr>
            </a:br>
            <a:r>
              <a:rPr lang="en-US" dirty="0">
                <a:cs typeface="Segoe UI"/>
              </a:rPr>
              <a:t>	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7170" name="Picture 2" descr="This Machine Could Keep Moore's Law on Track - IEEE Spectrum">
            <a:extLst>
              <a:ext uri="{FF2B5EF4-FFF2-40B4-BE49-F238E27FC236}">
                <a16:creationId xmlns:a16="http://schemas.microsoft.com/office/drawing/2014/main" id="{4F6BAF76-3DA3-4EA0-7E61-E69C5773B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824" y="2269759"/>
            <a:ext cx="4942750" cy="329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93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C15B4-754F-22CF-6AF5-64C900031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5D034-89C9-B555-7FF7-23E0BF4D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Over the Years- Wavelengths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34550-55F5-267D-9E90-34B509EF37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Mercury Lamp (UV)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G-line (436nm), H-line (405nm), I-line (365nm)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Excimer Laser (DUV)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 err="1">
                <a:cs typeface="Segoe UI"/>
              </a:rPr>
              <a:t>KrF</a:t>
            </a:r>
            <a:r>
              <a:rPr lang="en-US" dirty="0">
                <a:cs typeface="Segoe UI"/>
              </a:rPr>
              <a:t> (248 nm)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 err="1">
                <a:cs typeface="Segoe UI"/>
              </a:rPr>
              <a:t>ArF</a:t>
            </a:r>
            <a:r>
              <a:rPr lang="en-US" dirty="0">
                <a:cs typeface="Segoe UI"/>
              </a:rPr>
              <a:t> (193nm)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EUV (13.5nm)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9579C5-F903-EDCC-2480-88DDECFFD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050" name="Picture 2" descr="Forays through the lithography of microelectronics (Matthias Schirmer) -  Allresist EN">
            <a:extLst>
              <a:ext uri="{FF2B5EF4-FFF2-40B4-BE49-F238E27FC236}">
                <a16:creationId xmlns:a16="http://schemas.microsoft.com/office/drawing/2014/main" id="{462F3377-7AFF-E564-8AA1-7BE0896C9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44" y="3498753"/>
            <a:ext cx="8431256" cy="256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0758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4C7F5-FA0C-7E95-1D1C-51406133D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3BAA0-B381-AD4D-C0C4-51050CA96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Over the Years- Wavelengths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8FCAE-D3D2-CAF5-62A2-04DDDEC22E5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CDDCC8-D445-91DA-5404-6E9B31AEF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194" name="Picture 2" descr="Learn about every aspect of photoresist (3)">
            <a:extLst>
              <a:ext uri="{FF2B5EF4-FFF2-40B4-BE49-F238E27FC236}">
                <a16:creationId xmlns:a16="http://schemas.microsoft.com/office/drawing/2014/main" id="{37F1B13D-2575-A32A-23A1-D121D36CB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822" y="1537296"/>
            <a:ext cx="7581900" cy="473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93ADEC-25FA-B0B0-D410-29A703D044E0}"/>
              </a:ext>
            </a:extLst>
          </p:cNvPr>
          <p:cNvSpPr txBox="1"/>
          <p:nvPr/>
        </p:nvSpPr>
        <p:spPr>
          <a:xfrm>
            <a:off x="9769092" y="4578350"/>
            <a:ext cx="16990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/>
              <a:t>????</a:t>
            </a:r>
          </a:p>
          <a:p>
            <a:r>
              <a:rPr lang="en-US" sz="1000" dirty="0">
                <a:hlinkClick r:id="rId3"/>
              </a:rPr>
              <a:t>https://www.youtube.com/watch?v=ZPa_RKFTBPc</a:t>
            </a:r>
            <a:endParaRPr lang="en-US" sz="10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4648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25F15-835A-B008-684E-F65836FD1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704CD-13C6-7C87-5014-9BCCEE260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Over the Years- Why 193???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B78F7-1EEE-CA85-F922-4C2EEEB83A5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795ECA-F6ED-256C-00C1-B21439C9B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146" name="Picture 2" descr="Photolithography Overview">
            <a:extLst>
              <a:ext uri="{FF2B5EF4-FFF2-40B4-BE49-F238E27FC236}">
                <a16:creationId xmlns:a16="http://schemas.microsoft.com/office/drawing/2014/main" id="{304179EE-0F8E-92BE-AE26-2C45D475D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266" y="1296487"/>
            <a:ext cx="6226141" cy="493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45F272-2C3C-9B15-5E93-EE9426821592}"/>
              </a:ext>
            </a:extLst>
          </p:cNvPr>
          <p:cNvSpPr txBox="1">
            <a:spLocks/>
          </p:cNvSpPr>
          <p:nvPr/>
        </p:nvSpPr>
        <p:spPr>
          <a:xfrm>
            <a:off x="596900" y="1615440"/>
            <a:ext cx="4757153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Segoe UI"/>
              </a:rPr>
              <a:t>Before 1990: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“Like drawing thick lines with a sharp pencil”</a:t>
            </a:r>
          </a:p>
          <a:p>
            <a:r>
              <a:rPr lang="en-US" dirty="0">
                <a:cs typeface="Segoe UI"/>
              </a:rPr>
              <a:t>After 1990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“Mask Designer’s Nightmare”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991394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4AA33-334F-2826-896C-95BB52459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BB2BB-20A6-87CC-E8F1-98ECDDF30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Over the Years- What happened to 157?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86654-6463-F707-EEC4-07EEEE82A7C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A82D5-E087-6A96-CBD1-DE5E89096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6146" name="Picture 2" descr="Photolithography Overview">
            <a:extLst>
              <a:ext uri="{FF2B5EF4-FFF2-40B4-BE49-F238E27FC236}">
                <a16:creationId xmlns:a16="http://schemas.microsoft.com/office/drawing/2014/main" id="{6D378059-41A8-D5F5-96EC-E70187D57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266" y="1296487"/>
            <a:ext cx="6226141" cy="493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74707BE-867E-F3D5-651E-E410ACC6230F}"/>
              </a:ext>
            </a:extLst>
          </p:cNvPr>
          <p:cNvSpPr txBox="1">
            <a:spLocks/>
          </p:cNvSpPr>
          <p:nvPr/>
        </p:nvSpPr>
        <p:spPr>
          <a:xfrm>
            <a:off x="596900" y="1615440"/>
            <a:ext cx="499778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r>
              <a:rPr lang="en-US" dirty="0">
                <a:cs typeface="Segoe UI"/>
              </a:rPr>
              <a:t>Technical Challenges: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Poor Photoresist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Needed new reticle design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Expensive processing</a:t>
            </a:r>
          </a:p>
          <a:p>
            <a:pPr lvl="1" indent="0">
              <a:buNone/>
            </a:pPr>
            <a:r>
              <a:rPr lang="en-US" dirty="0">
                <a:cs typeface="Segoe UI"/>
              </a:rPr>
              <a:t>Upcoming Solutions (for 1990s)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Immersion technology!?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EUV </a:t>
            </a:r>
            <a:r>
              <a:rPr lang="en-US" i="1" dirty="0">
                <a:cs typeface="Segoe UI"/>
              </a:rPr>
              <a:t>supposed</a:t>
            </a:r>
            <a:r>
              <a:rPr lang="en-US" dirty="0">
                <a:cs typeface="Segoe UI"/>
              </a:rPr>
              <a:t> to come out in 2001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3318388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21A9E-6221-C9D1-D479-152C3E97C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7E90B-CF2C-210B-84BF-E85AD54F0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Over the Years- What happened to 157?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99302-0D85-B641-A2FA-5CE6EF295E4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3E98A1-EDEA-844D-5BA3-07A47F926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6146" name="Picture 2" descr="Photolithography Overview">
            <a:extLst>
              <a:ext uri="{FF2B5EF4-FFF2-40B4-BE49-F238E27FC236}">
                <a16:creationId xmlns:a16="http://schemas.microsoft.com/office/drawing/2014/main" id="{EFF324A0-F7EA-66F2-45A6-75770B7A8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266" y="1296487"/>
            <a:ext cx="6226141" cy="493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365270-0383-5C39-EC10-C59C3C2E85F3}"/>
              </a:ext>
            </a:extLst>
          </p:cNvPr>
          <p:cNvSpPr txBox="1">
            <a:spLocks/>
          </p:cNvSpPr>
          <p:nvPr/>
        </p:nvSpPr>
        <p:spPr>
          <a:xfrm>
            <a:off x="596900" y="1615439"/>
            <a:ext cx="4997784" cy="48119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r>
              <a:rPr lang="en-US" dirty="0">
                <a:cs typeface="Segoe UI"/>
              </a:rPr>
              <a:t>Technical Challenges: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Poor Photoresist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Needed new reticle design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Expensive processing</a:t>
            </a:r>
          </a:p>
          <a:p>
            <a:pPr lvl="1" indent="0">
              <a:buNone/>
            </a:pPr>
            <a:r>
              <a:rPr lang="en-US" dirty="0">
                <a:cs typeface="Segoe UI"/>
              </a:rPr>
              <a:t>Upcoming Solutions (for 1990s)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Immersion technology!?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EUV </a:t>
            </a:r>
            <a:r>
              <a:rPr lang="en-US" i="1" dirty="0">
                <a:cs typeface="Segoe UI"/>
              </a:rPr>
              <a:t>supposed</a:t>
            </a:r>
            <a:r>
              <a:rPr lang="en-US" dirty="0">
                <a:cs typeface="Segoe UI"/>
              </a:rPr>
              <a:t> to come out in 2001</a:t>
            </a:r>
          </a:p>
          <a:p>
            <a:pPr marL="1028700" lvl="2" indent="-342900">
              <a:buFont typeface="Arial"/>
              <a:buChar char="•"/>
            </a:pPr>
            <a:r>
              <a:rPr lang="en-US" dirty="0">
                <a:cs typeface="Segoe UI"/>
              </a:rPr>
              <a:t>(GTA6 of Semiconductor Industry)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7444622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193B8-3260-008A-5641-B4149CA16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12AC5-F6B4-6EED-D6DC-59A913339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Brute Force for Moore’s Law (k1)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926BC-AC05-3508-E113-A6B5D3AB6D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1CD4F9-AC81-884A-CEDD-7D298956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3835339-0AD6-002B-E41E-E884C7286F56}"/>
              </a:ext>
            </a:extLst>
          </p:cNvPr>
          <p:cNvSpPr txBox="1">
            <a:spLocks/>
          </p:cNvSpPr>
          <p:nvPr/>
        </p:nvSpPr>
        <p:spPr>
          <a:xfrm>
            <a:off x="596900" y="1615440"/>
            <a:ext cx="499778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dirty="0">
                <a:cs typeface="Segoe UI"/>
              </a:rPr>
              <a:t>Resolution Enhancement Techniques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cs typeface="Segoe UI"/>
              </a:rPr>
              <a:t>Optical Proximity Correction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cs typeface="Segoe UI"/>
              </a:rPr>
              <a:t>Phase Shift Masks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cs typeface="Segoe UI"/>
              </a:rPr>
              <a:t>Double Patterning Techniques</a:t>
            </a:r>
          </a:p>
          <a:p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16386" name="Picture 2" descr="imec magazine March 2018 - Imec pushes the limits of EUV lithography single  exposure for future logic and memory applications">
            <a:extLst>
              <a:ext uri="{FF2B5EF4-FFF2-40B4-BE49-F238E27FC236}">
                <a16:creationId xmlns:a16="http://schemas.microsoft.com/office/drawing/2014/main" id="{488B9388-8AAA-3059-3B76-2E7F797B8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684" y="2116470"/>
            <a:ext cx="6092952" cy="304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EB6BBE-1630-16C2-D4CB-2FAB8E79457E}"/>
              </a:ext>
            </a:extLst>
          </p:cNvPr>
          <p:cNvSpPr txBox="1"/>
          <p:nvPr/>
        </p:nvSpPr>
        <p:spPr>
          <a:xfrm>
            <a:off x="7150688" y="5219438"/>
            <a:ext cx="2980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(image unrelated)</a:t>
            </a:r>
          </a:p>
        </p:txBody>
      </p:sp>
    </p:spTree>
    <p:extLst>
      <p:ext uri="{BB962C8B-B14F-4D97-AF65-F5344CB8AC3E}">
        <p14:creationId xmlns:p14="http://schemas.microsoft.com/office/powerpoint/2010/main" val="19294920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F89DE-9636-BA20-62FC-62418292D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0DA9-B588-1961-821B-72EA8D1A6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Brute Force for Moore’s Law (k1) - OPC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6BC2DF-3313-258A-2B5A-F07F7DEA85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302114-7175-4016-F1A3-051F5D0E7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39F7F47-BD2B-FA68-BE8E-3C1257692CBC}"/>
              </a:ext>
            </a:extLst>
          </p:cNvPr>
          <p:cNvSpPr txBox="1">
            <a:spLocks/>
          </p:cNvSpPr>
          <p:nvPr/>
        </p:nvSpPr>
        <p:spPr>
          <a:xfrm>
            <a:off x="596900" y="1615440"/>
            <a:ext cx="499778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dirty="0">
                <a:cs typeface="Segoe UI"/>
              </a:rPr>
              <a:t>Optical Proximity Correction (OPC)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cs typeface="Segoe UI"/>
              </a:rPr>
              <a:t>Constructive/Destructive Interference</a:t>
            </a:r>
          </a:p>
          <a:p>
            <a:pPr marL="626364" lvl="1" indent="-342900">
              <a:spcBef>
                <a:spcPts val="0"/>
              </a:spcBef>
            </a:pPr>
            <a:r>
              <a:rPr lang="en-US" dirty="0">
                <a:cs typeface="Segoe UI"/>
              </a:rPr>
              <a:t>Introduce serifs/additional patterns so OUTPUT looks correct (mask doesn’t)</a:t>
            </a:r>
          </a:p>
          <a:p>
            <a:pPr marL="626364" lvl="1" indent="-342900">
              <a:spcBef>
                <a:spcPts val="0"/>
              </a:spcBef>
            </a:pPr>
            <a:r>
              <a:rPr lang="en-US" dirty="0">
                <a:cs typeface="Segoe UI"/>
              </a:rPr>
              <a:t>VERY interesting field for optics engineering &amp; computer science</a:t>
            </a:r>
          </a:p>
          <a:p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14338" name="Picture 2" descr="Resolution Enhancement Technologies">
            <a:extLst>
              <a:ext uri="{FF2B5EF4-FFF2-40B4-BE49-F238E27FC236}">
                <a16:creationId xmlns:a16="http://schemas.microsoft.com/office/drawing/2014/main" id="{C4767B0D-3315-D4A9-425A-470FED761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704" y="1960141"/>
            <a:ext cx="4478283" cy="391234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233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1A596-A3D5-73F6-2E94-40E90AD74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D9BF4-A26A-7047-35EA-EDA1E9EE9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Brute Force for Moore’s Law (k1) - Phase Shift Masks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3CC45-E91C-D0A5-43B0-8AEF8D92D94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C494D8-CA05-6B2C-BEB4-0F48267C0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B99F170-14FF-A2A9-69DC-5F86B10DC97F}"/>
              </a:ext>
            </a:extLst>
          </p:cNvPr>
          <p:cNvSpPr txBox="1">
            <a:spLocks/>
          </p:cNvSpPr>
          <p:nvPr/>
        </p:nvSpPr>
        <p:spPr>
          <a:xfrm>
            <a:off x="596900" y="1615440"/>
            <a:ext cx="499778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dirty="0">
                <a:cs typeface="Segoe UI"/>
              </a:rPr>
              <a:t>Phase Shift Masks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cs typeface="Segoe UI"/>
              </a:rPr>
              <a:t>Control interference for better feature fidelity</a:t>
            </a:r>
          </a:p>
        </p:txBody>
      </p:sp>
      <p:pic>
        <p:nvPicPr>
          <p:cNvPr id="13314" name="Picture 2" descr="Phase Shifting Mask, Photoresist">
            <a:extLst>
              <a:ext uri="{FF2B5EF4-FFF2-40B4-BE49-F238E27FC236}">
                <a16:creationId xmlns:a16="http://schemas.microsoft.com/office/drawing/2014/main" id="{6A83DBC1-A974-9294-5A3E-B25AE447C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429" y="1717823"/>
            <a:ext cx="5049213" cy="390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The Double-Slit Experiment Cracked Reality Wide Open | Discovery">
            <a:extLst>
              <a:ext uri="{FF2B5EF4-FFF2-40B4-BE49-F238E27FC236}">
                <a16:creationId xmlns:a16="http://schemas.microsoft.com/office/drawing/2014/main" id="{A4323541-722B-9BC9-6386-E247A50C2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639951"/>
            <a:ext cx="5045075" cy="284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4682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2AFCC-B7DB-94D1-CCDA-8801C03E9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EDA49-1084-1AED-6780-B593C404E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Brute Force for Moore’s Law (k1) - Phase Shift Masks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03E93-40E8-37AD-52B8-0847A26AEB5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2107A4-53C0-F769-4FB1-A21C5206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027E20-4097-3969-0E89-63FC5CB76C69}"/>
              </a:ext>
            </a:extLst>
          </p:cNvPr>
          <p:cNvSpPr txBox="1">
            <a:spLocks/>
          </p:cNvSpPr>
          <p:nvPr/>
        </p:nvSpPr>
        <p:spPr>
          <a:xfrm>
            <a:off x="596900" y="1615440"/>
            <a:ext cx="499778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r>
              <a:rPr lang="en-US" dirty="0">
                <a:cs typeface="Segoe UI"/>
              </a:rPr>
              <a:t>Phase Shift Masks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Mask Design No longer Binary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Designed constructive/destructive interference for high-resolution output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13316" name="Picture 4" descr="Phase-Shift Lithography | SpringerLink">
            <a:extLst>
              <a:ext uri="{FF2B5EF4-FFF2-40B4-BE49-F238E27FC236}">
                <a16:creationId xmlns:a16="http://schemas.microsoft.com/office/drawing/2014/main" id="{9A1EFCE3-BBC5-76CC-A7C3-52F267F0D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295" y="1463040"/>
            <a:ext cx="4437809" cy="453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900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3539F-EBEF-99D5-64AC-11080C618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93F12-8073-6A81-D908-7F091FB14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Brute Force for Moore’s Law (NA) - Immersion Lithography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12F49-2F29-1A46-6BED-59D78917D8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F1215B-AF7B-DEDC-6E9E-DE7958B19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32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330876C-EA52-A606-69E5-D39AA276DFD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6900" y="1615439"/>
                <a:ext cx="4997784" cy="2738513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1200"/>
                  </a:spcAft>
                  <a:buFontTx/>
                  <a:buNone/>
                  <a:defRPr lang="en-US" sz="2000" kern="120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83464" indent="-283464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  <a:defRPr lang="en-US" sz="2000" kern="120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  <a:defRPr lang="en-US" sz="2000" kern="120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  <a:defRPr lang="en-US" sz="2000" kern="120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  <a:defRPr lang="en-US" sz="2000" kern="120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057400" indent="-228600" algn="l" defTabSz="914400" rtl="0" eaLnBrk="1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  <a:defRPr lang="en-US" sz="1200" kern="120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514600" indent="-228600" algn="l" defTabSz="914400" rtl="0" eaLnBrk="1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  <a:defRPr lang="en-US" sz="1200" kern="120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971800" indent="-228600" algn="l" defTabSz="914400" rtl="0" eaLnBrk="1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  <a:defRPr lang="en-US" sz="1200" kern="120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429000" indent="-228600" algn="l" defTabSz="914400" rtl="0" eaLnBrk="1" latinLnBrk="0" hangingPunct="1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None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 indent="0">
                  <a:spcAft>
                    <a:spcPts val="0"/>
                  </a:spcAft>
                  <a:buNone/>
                </a:pPr>
                <a:r>
                  <a:rPr lang="en-US" dirty="0">
                    <a:cs typeface="Segoe UI"/>
                  </a:rPr>
                  <a:t>Immersion Lithography</a:t>
                </a:r>
              </a:p>
              <a:p>
                <a:pPr marL="626364" lvl="1" indent="-342900">
                  <a:spcAft>
                    <a:spcPts val="0"/>
                  </a:spcAft>
                </a:pPr>
                <a:r>
                  <a:rPr lang="en-US" dirty="0">
                    <a:cs typeface="Segoe UI"/>
                  </a:rPr>
                  <a:t>Increase Numerical Aperture (Sharper Focusing of light)</a:t>
                </a:r>
              </a:p>
              <a:p>
                <a:pPr marL="626364" lvl="1" indent="-342900">
                  <a:buFont typeface="Arial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Segoe UI"/>
                      </a:rPr>
                      <m:t>𝑁𝐴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Segoe UI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cs typeface="Segoe UI"/>
                      </a:rPr>
                      <m:t>nsin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Segoe UI"/>
                      </a:rPr>
                      <m:t>⁡(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/>
                          </a:rPr>
                          <m:t>𝑚𝑎𝑥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/>
                      </a:rPr>
                      <m:t>)</m:t>
                    </m:r>
                  </m:oMath>
                </a14:m>
                <a:endParaRPr lang="en-US" dirty="0">
                  <a:cs typeface="Segoe UI"/>
                </a:endParaRPr>
              </a:p>
              <a:p>
                <a:pPr marL="342900" indent="-342900">
                  <a:buFont typeface="Arial"/>
                  <a:buChar char="•"/>
                </a:pPr>
                <a:endParaRPr lang="en-US" dirty="0">
                  <a:cs typeface="Segoe UI"/>
                </a:endParaRPr>
              </a:p>
              <a:p>
                <a:pPr marL="342900" indent="-342900">
                  <a:buFont typeface="Arial"/>
                  <a:buChar char="•"/>
                </a:pPr>
                <a:endParaRPr lang="en-US" dirty="0">
                  <a:cs typeface="Segoe UI"/>
                </a:endParaRPr>
              </a:p>
              <a:p>
                <a:pPr marL="342900" indent="-342900">
                  <a:buFont typeface="Arial"/>
                  <a:buChar char="•"/>
                </a:pPr>
                <a:endParaRPr lang="en-US" dirty="0">
                  <a:cs typeface="Segoe UI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330876C-EA52-A606-69E5-D39AA276DF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00" y="1615439"/>
                <a:ext cx="4997784" cy="2738513"/>
              </a:xfrm>
              <a:prstGeom prst="rect">
                <a:avLst/>
              </a:prstGeom>
              <a:blipFill>
                <a:blip r:embed="rId2"/>
                <a:stretch>
                  <a:fillRect t="-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410" name="Picture 2" descr="How Immersion Lithography Revolutionized Semiconductor Technology">
            <a:extLst>
              <a:ext uri="{FF2B5EF4-FFF2-40B4-BE49-F238E27FC236}">
                <a16:creationId xmlns:a16="http://schemas.microsoft.com/office/drawing/2014/main" id="{763DC176-39C6-B90F-4442-A8DA94B60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028" y="4127311"/>
            <a:ext cx="5304028" cy="253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Deep UV Photolithography">
            <a:extLst>
              <a:ext uri="{FF2B5EF4-FFF2-40B4-BE49-F238E27FC236}">
                <a16:creationId xmlns:a16="http://schemas.microsoft.com/office/drawing/2014/main" id="{AB6ED57C-1DD2-8A74-6C73-4BE688E20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524" y="1236397"/>
            <a:ext cx="4517136" cy="273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his Machine Could Keep Moore's Law on Track - IEEE Spectrum">
            <a:extLst>
              <a:ext uri="{FF2B5EF4-FFF2-40B4-BE49-F238E27FC236}">
                <a16:creationId xmlns:a16="http://schemas.microsoft.com/office/drawing/2014/main" id="{DE406CDD-6EFB-A3A0-CAB0-5BD8F24D0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604" y="3958319"/>
            <a:ext cx="3390420" cy="225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9109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E174A-D037-DC5E-5533-AF155F4CB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356B0-CB7C-F709-27CF-6965B0F55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Brief Aside - The issue with NA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02C31-B909-B5B7-CDE0-FD1942C8398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9C1675-9A96-E698-AC72-A25F25B77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610258B-AD04-5568-9B09-9AF35011365A}"/>
              </a:ext>
            </a:extLst>
          </p:cNvPr>
          <p:cNvSpPr txBox="1">
            <a:spLocks/>
          </p:cNvSpPr>
          <p:nvPr/>
        </p:nvSpPr>
        <p:spPr>
          <a:xfrm>
            <a:off x="596900" y="1615440"/>
            <a:ext cx="499778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r>
              <a:rPr lang="en-US" dirty="0">
                <a:cs typeface="Segoe UI"/>
              </a:rPr>
              <a:t>Depth of Focus (</a:t>
            </a:r>
            <a:r>
              <a:rPr lang="en-US" dirty="0" err="1">
                <a:cs typeface="Segoe UI"/>
              </a:rPr>
              <a:t>DoF</a:t>
            </a:r>
            <a:r>
              <a:rPr lang="en-US" dirty="0">
                <a:cs typeface="Segoe UI"/>
              </a:rPr>
              <a:t>)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More precision in distance from lens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In EUV, photoresist needs to be ~10s of nm thick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 err="1">
                <a:cs typeface="Segoe UI"/>
              </a:rPr>
              <a:t>DoF</a:t>
            </a:r>
            <a:r>
              <a:rPr lang="en-US" dirty="0">
                <a:cs typeface="Segoe UI"/>
              </a:rPr>
              <a:t> inversely proportional to NA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297F39-77B9-4FBF-4C21-B2DB004AA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955" y="4807965"/>
            <a:ext cx="8350090" cy="1046735"/>
          </a:xfrm>
          <a:prstGeom prst="rect">
            <a:avLst/>
          </a:prstGeom>
        </p:spPr>
      </p:pic>
      <p:pic>
        <p:nvPicPr>
          <p:cNvPr id="18436" name="Picture 4" descr="depth of focus, focal depth, DOF | Glossary | JEOL Ltd.">
            <a:extLst>
              <a:ext uri="{FF2B5EF4-FFF2-40B4-BE49-F238E27FC236}">
                <a16:creationId xmlns:a16="http://schemas.microsoft.com/office/drawing/2014/main" id="{813686F6-4D18-5052-A093-1C07F80E9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304" y="1522792"/>
            <a:ext cx="4999650" cy="313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1438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CD835-CEFB-38E0-6C33-779489F5C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9BB0D-D990-9DA2-0306-E1DB5F152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Brute Force for Moore’s Law (k1) - Double Patterning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BABC2-9DDF-3C5B-F414-1D7A73B1CA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6504" y="146939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2F6BD6-1AF3-E94D-17A0-1DE2B83D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41B7E20-C037-777C-B697-A8187651F548}"/>
              </a:ext>
            </a:extLst>
          </p:cNvPr>
          <p:cNvSpPr txBox="1">
            <a:spLocks/>
          </p:cNvSpPr>
          <p:nvPr/>
        </p:nvSpPr>
        <p:spPr>
          <a:xfrm>
            <a:off x="596900" y="1615440"/>
            <a:ext cx="499778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Solve interference problem by just making more masks</a:t>
            </a:r>
          </a:p>
          <a:p>
            <a:pPr marL="1028700" lvl="2" indent="-342900">
              <a:buFont typeface="Arial"/>
              <a:buChar char="•"/>
            </a:pPr>
            <a:r>
              <a:rPr lang="en-US" dirty="0">
                <a:cs typeface="Segoe UI"/>
              </a:rPr>
              <a:t>2x, 4x patterning</a:t>
            </a:r>
          </a:p>
          <a:p>
            <a:pPr lvl="1" indent="0">
              <a:buNone/>
            </a:pPr>
            <a:endParaRPr lang="en-US" dirty="0">
              <a:cs typeface="Segoe UI"/>
            </a:endParaRPr>
          </a:p>
          <a:p>
            <a:pPr lvl="1" indent="0">
              <a:buNone/>
            </a:pPr>
            <a:r>
              <a:rPr lang="en-US" dirty="0">
                <a:cs typeface="Segoe UI"/>
              </a:rPr>
              <a:t>POV: Mask designers selling more masks to do the same work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17410" name="Picture 2" descr="The History of Lithography, Part 2: From Double-Patterning to EUV -  Breakfast Bytes - Cadence Blogs - Cadence Community">
            <a:extLst>
              <a:ext uri="{FF2B5EF4-FFF2-40B4-BE49-F238E27FC236}">
                <a16:creationId xmlns:a16="http://schemas.microsoft.com/office/drawing/2014/main" id="{3080D21F-90F5-7CEA-D062-69C79075C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949" y="1843079"/>
            <a:ext cx="6363431" cy="376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Meme Man &quot;stonks&quot; (Hi-Res Recreation using the original stock images for  background and suit and u/McWooky's Meme Man Head restoration)  (3000x2258px) : r/MemeRestoration">
            <a:extLst>
              <a:ext uri="{FF2B5EF4-FFF2-40B4-BE49-F238E27FC236}">
                <a16:creationId xmlns:a16="http://schemas.microsoft.com/office/drawing/2014/main" id="{9FABC213-FC83-3105-91BB-2A43BA58A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575" y="4427340"/>
            <a:ext cx="2657475" cy="200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3954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10577-C8CD-F80A-85C1-829FD3015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44F7-BF2F-CBB5-2A26-40A322ADF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Mask 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93E59-5FF1-80F7-1C81-0127831FF43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6504" y="1469390"/>
            <a:ext cx="6587800" cy="460174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cs typeface="Segoe UI"/>
              </a:rPr>
              <a:t>Exposure Area: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Limited by Reduction Lenses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~26x33 mm max</a:t>
            </a:r>
          </a:p>
          <a:p>
            <a:r>
              <a:rPr lang="en-US" dirty="0">
                <a:cs typeface="Segoe UI"/>
              </a:rPr>
              <a:t>DUV/Older systems: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Quartz (Fused Silica)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Chromium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Can cost ~10-100k</a:t>
            </a:r>
          </a:p>
          <a:p>
            <a:r>
              <a:rPr lang="en-US" dirty="0">
                <a:cs typeface="Segoe UI"/>
                <a:hlinkClick r:id="rId2"/>
              </a:rPr>
              <a:t>https://youtu.be/9RZreu5z_Gc?si=rI32Z36lvvmAOuUl</a:t>
            </a:r>
            <a:endParaRPr lang="en-US" dirty="0">
              <a:cs typeface="Segoe UI"/>
            </a:endParaRPr>
          </a:p>
          <a:p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B7F475-6F06-E5A9-8302-9AB34D2E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6C8A59B-13E8-92CA-7617-C0C296A85EE2}"/>
              </a:ext>
            </a:extLst>
          </p:cNvPr>
          <p:cNvSpPr txBox="1">
            <a:spLocks/>
          </p:cNvSpPr>
          <p:nvPr/>
        </p:nvSpPr>
        <p:spPr>
          <a:xfrm>
            <a:off x="596899" y="1615440"/>
            <a:ext cx="6814553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22530" name="Picture 2" descr="Photomask - Wikipedia">
            <a:extLst>
              <a:ext uri="{FF2B5EF4-FFF2-40B4-BE49-F238E27FC236}">
                <a16:creationId xmlns:a16="http://schemas.microsoft.com/office/drawing/2014/main" id="{9B560738-128E-5492-8758-94B648BAB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266" y="1615440"/>
            <a:ext cx="4447835" cy="444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5481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1B0D3-2F70-D552-CF23-4179F81DC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66C8D-299A-9547-F150-0F33D9092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Mask Design (EUV)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8EA38-D925-8521-8C8D-A1A363A9701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6504" y="146939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Segoe UI"/>
              </a:rPr>
              <a:t>Extremely Expensive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“Mirror mask”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~70% of energy is absorbed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11 mirrors -&gt; 0.7^11 = 2% energy transfer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50+ layers of Molybdenum + Silicon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Can cost ~500k each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09829-2FDB-4983-F8B4-44DC144E2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5A77F14-F3E3-F17E-4997-F86C020F8F9D}"/>
              </a:ext>
            </a:extLst>
          </p:cNvPr>
          <p:cNvSpPr txBox="1">
            <a:spLocks/>
          </p:cNvSpPr>
          <p:nvPr/>
        </p:nvSpPr>
        <p:spPr>
          <a:xfrm>
            <a:off x="596899" y="1615440"/>
            <a:ext cx="6814553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24578" name="Picture 2" descr="Next EUV Issue: Mask 3D Effects">
            <a:extLst>
              <a:ext uri="{FF2B5EF4-FFF2-40B4-BE49-F238E27FC236}">
                <a16:creationId xmlns:a16="http://schemas.microsoft.com/office/drawing/2014/main" id="{44C10175-DA53-A91E-BB16-2F72057E8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729" y="1220838"/>
            <a:ext cx="6322271" cy="403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1610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84322-CB7A-D8AD-57B9-A7223C0AF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BD8D2-7D28-B736-C491-076F4A315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Mask Design (EUV)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18FB4-9A81-9C21-1379-5715C7A091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6504" y="146939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CFBC92-5E9D-8AE1-D45E-82B583C6F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68A09FF-533A-46DB-0344-D9A426E078C6}"/>
              </a:ext>
            </a:extLst>
          </p:cNvPr>
          <p:cNvSpPr txBox="1">
            <a:spLocks/>
          </p:cNvSpPr>
          <p:nvPr/>
        </p:nvSpPr>
        <p:spPr>
          <a:xfrm>
            <a:off x="596899" y="1615440"/>
            <a:ext cx="6814553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18434" name="Picture 2" descr="The sketch of EUV lithography system. | Download Scientific Diagram">
            <a:extLst>
              <a:ext uri="{FF2B5EF4-FFF2-40B4-BE49-F238E27FC236}">
                <a16:creationId xmlns:a16="http://schemas.microsoft.com/office/drawing/2014/main" id="{4919CF4C-1989-26E5-B7E8-EA19F77E0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790" y="1366470"/>
            <a:ext cx="7142419" cy="509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8536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2D83B-BCD7-AC4B-AFEA-A827910EA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03D49-789A-8FE2-2848-DD66F35C5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Photoresist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0AD02-0F71-FB20-327C-0C6A18B444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6504" y="146939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37CEDE-9AB5-57A9-3FEF-21CF545F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A52A9C-E4E9-5FDB-A0AF-BF9CABDE445C}"/>
              </a:ext>
            </a:extLst>
          </p:cNvPr>
          <p:cNvSpPr txBox="1">
            <a:spLocks/>
          </p:cNvSpPr>
          <p:nvPr/>
        </p:nvSpPr>
        <p:spPr>
          <a:xfrm>
            <a:off x="596899" y="1615440"/>
            <a:ext cx="6814553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Large, Organic polymers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When exposed to light, cross-linking occurs between polymers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Good photoresist requires the following</a:t>
            </a:r>
          </a:p>
          <a:p>
            <a:pPr marL="1028700" lvl="2" indent="-342900">
              <a:buFont typeface="Arial"/>
              <a:buChar char="•"/>
            </a:pPr>
            <a:r>
              <a:rPr lang="en-US" dirty="0">
                <a:cs typeface="Segoe UI"/>
              </a:rPr>
              <a:t>Specific wavelength sensitivity</a:t>
            </a:r>
          </a:p>
          <a:p>
            <a:pPr marL="1028700" lvl="2" indent="-342900">
              <a:buFont typeface="Arial"/>
              <a:buChar char="•"/>
            </a:pPr>
            <a:r>
              <a:rPr lang="en-US" dirty="0">
                <a:cs typeface="Segoe UI"/>
              </a:rPr>
              <a:t>High uniformity</a:t>
            </a:r>
          </a:p>
          <a:p>
            <a:pPr marL="1028700" lvl="2" indent="-342900">
              <a:buFont typeface="Arial"/>
              <a:buChar char="•"/>
            </a:pPr>
            <a:r>
              <a:rPr lang="en-US" dirty="0">
                <a:cs typeface="Segoe UI"/>
              </a:rPr>
              <a:t>Very strong chemical resistance (When exposed)</a:t>
            </a:r>
          </a:p>
          <a:p>
            <a:pPr marL="1028700" lvl="2" indent="-342900">
              <a:buFont typeface="Arial"/>
              <a:buChar char="•"/>
            </a:pPr>
            <a:r>
              <a:rPr lang="en-US" dirty="0">
                <a:cs typeface="Segoe UI"/>
              </a:rPr>
              <a:t>Easy development (Removal of “blank” areas)</a:t>
            </a:r>
          </a:p>
          <a:p>
            <a:pPr marL="1028700" lvl="2" indent="-342900">
              <a:buFont typeface="Arial"/>
              <a:buChar char="•"/>
            </a:pPr>
            <a:r>
              <a:rPr lang="en-US" i="1" dirty="0">
                <a:cs typeface="Segoe UI"/>
              </a:rPr>
              <a:t>Limiting factor for new wavelengths!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19458" name="Picture 2" descr="Photoresist - Wikipedia">
            <a:extLst>
              <a:ext uri="{FF2B5EF4-FFF2-40B4-BE49-F238E27FC236}">
                <a16:creationId xmlns:a16="http://schemas.microsoft.com/office/drawing/2014/main" id="{039A401B-9748-D65F-FBE9-E8E7266B8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979" y="1293839"/>
            <a:ext cx="4685160" cy="492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6025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5FFE1-8FBC-86BB-E25D-D476CECA3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5DD32-AF8E-DD86-3FD2-1F1D7D0E5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cs typeface="Segoe UI"/>
              </a:rPr>
              <a:t>Weird </a:t>
            </a:r>
            <a:r>
              <a:rPr lang="en-US" dirty="0">
                <a:cs typeface="Segoe UI"/>
              </a:rPr>
              <a:t>Photoresist (EUV)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C831C-09BC-AD84-3343-3FB52548539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6504" y="146939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Segoe UI"/>
              </a:rPr>
              <a:t>Etch rate additives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Actual resist is too thin to work long enough…</a:t>
            </a:r>
          </a:p>
          <a:p>
            <a:r>
              <a:rPr lang="en-US" dirty="0">
                <a:cs typeface="Segoe UI"/>
              </a:rPr>
              <a:t>BARC/Underlayers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Reduce “Standing waves”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Improve adhesion/resolution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626364" lvl="1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C5BDCC-3098-A66A-BDD7-49242812A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07D3085-364F-35B4-A50A-05580B1DF4B7}"/>
              </a:ext>
            </a:extLst>
          </p:cNvPr>
          <p:cNvSpPr txBox="1">
            <a:spLocks/>
          </p:cNvSpPr>
          <p:nvPr/>
        </p:nvSpPr>
        <p:spPr>
          <a:xfrm>
            <a:off x="596899" y="1615440"/>
            <a:ext cx="6814553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20482" name="Picture 2" descr="nodes and antinodes">
            <a:extLst>
              <a:ext uri="{FF2B5EF4-FFF2-40B4-BE49-F238E27FC236}">
                <a16:creationId xmlns:a16="http://schemas.microsoft.com/office/drawing/2014/main" id="{A069DF79-6994-8B25-7802-9F0D58F6D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626" y="1205323"/>
            <a:ext cx="3337916" cy="500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>
            <a:extLst>
              <a:ext uri="{FF2B5EF4-FFF2-40B4-BE49-F238E27FC236}">
                <a16:creationId xmlns:a16="http://schemas.microsoft.com/office/drawing/2014/main" id="{E8163407-0417-8CEB-80ED-D167670D2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134" y="4463715"/>
            <a:ext cx="4431523" cy="208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2438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49027-0302-CDF6-9AFA-2167E554F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F8898-4823-3606-2F5A-EE5D26932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Types- “Choose your own adventure”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11C9F-58E8-A253-5F32-6677646A55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Contact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Non-Contact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Projection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E-Beam*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4E04C8-FB7E-CB1A-C0EE-F651A8870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122" name="Picture 2" descr="The Illusion of choice ( do we really have a say in our lives?) | by Carlo  Caisip | Medium">
            <a:extLst>
              <a:ext uri="{FF2B5EF4-FFF2-40B4-BE49-F238E27FC236}">
                <a16:creationId xmlns:a16="http://schemas.microsoft.com/office/drawing/2014/main" id="{8A936937-EC50-D0D9-546F-9FDB86DC6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780" y="1664891"/>
            <a:ext cx="5715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5551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2ACB5-A178-7548-C8FE-896810873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E3C0B-7E34-FD3B-89C0-17B63F2BA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Types- “Choose your own adventure”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63A18-EBBA-C7A7-0DDD-3FFC8AFED2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5CE544-ED29-8A50-126E-F5E18B80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21506" name="Picture 2" descr="Nanofabrication Techniques: Photolithography">
            <a:extLst>
              <a:ext uri="{FF2B5EF4-FFF2-40B4-BE49-F238E27FC236}">
                <a16:creationId xmlns:a16="http://schemas.microsoft.com/office/drawing/2014/main" id="{C33CEFF7-5A56-EE11-D4F4-B8B3D229D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524" y="146304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0126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3B327-EFB3-8B27-8411-658DCBFA8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5342B-57C6-E28E-DFFB-0C31D0C6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Types- Performance Comparison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21EA1-6651-5CD5-F826-F74B191E02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14DD3A-6968-690A-B4F9-D4AAD76CE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42</a:t>
            </a:fld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0081B1B-85BE-6F2E-BDE7-4AC03AC09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24424"/>
              </p:ext>
            </p:extLst>
          </p:nvPr>
        </p:nvGraphicFramePr>
        <p:xfrm>
          <a:off x="2987096" y="4445000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62098236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62160068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02142318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36949811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16063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Non-Contact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Projection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E-beam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13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06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10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Defectivity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Very High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76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Very High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56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Complexity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405931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8721DD-EDE3-F88E-C15C-68B925DACE34}"/>
              </a:ext>
            </a:extLst>
          </p:cNvPr>
          <p:cNvSpPr txBox="1">
            <a:spLocks/>
          </p:cNvSpPr>
          <p:nvPr/>
        </p:nvSpPr>
        <p:spPr>
          <a:xfrm>
            <a:off x="416504" y="1469390"/>
            <a:ext cx="599180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Each are useful!</a:t>
            </a:r>
          </a:p>
          <a:p>
            <a:pPr marL="626364" lvl="1" indent="-342900">
              <a:buFont typeface="Arial"/>
              <a:buChar char="•"/>
            </a:pPr>
            <a:r>
              <a:rPr lang="en-US" dirty="0">
                <a:cs typeface="Segoe UI"/>
              </a:rPr>
              <a:t>Which would you use for…</a:t>
            </a:r>
          </a:p>
          <a:p>
            <a:pPr marL="1028700" lvl="2" indent="-342900">
              <a:buFont typeface="Arial"/>
              <a:buChar char="•"/>
            </a:pPr>
            <a:r>
              <a:rPr lang="en-US" dirty="0">
                <a:cs typeface="Segoe UI"/>
              </a:rPr>
              <a:t>Academic (Very low volume)</a:t>
            </a:r>
          </a:p>
          <a:p>
            <a:pPr marL="1028700" lvl="2" indent="-342900">
              <a:buFont typeface="Arial"/>
              <a:buChar char="•"/>
            </a:pPr>
            <a:r>
              <a:rPr lang="en-US" dirty="0">
                <a:cs typeface="Segoe UI"/>
              </a:rPr>
              <a:t>Industry (High Volume)</a:t>
            </a:r>
          </a:p>
          <a:p>
            <a:pPr marL="1028700" lvl="2" indent="-342900">
              <a:buFont typeface="Arial"/>
              <a:buChar char="•"/>
            </a:pPr>
            <a:r>
              <a:rPr lang="en-US" dirty="0">
                <a:cs typeface="Segoe UI"/>
              </a:rPr>
              <a:t>Research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626364" lvl="1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8326589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58477-C4BA-8FD4-9491-A73D80C7D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F4EFD-83E5-2CCD-1CD3-9BB4473D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Procedure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F49A7-4587-6D1A-51BD-9C4DD921765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36D6D-75FB-3D7C-521F-DE1D39B0B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D35757-F850-5E32-D3FF-A4CCEB49D99A}"/>
              </a:ext>
            </a:extLst>
          </p:cNvPr>
          <p:cNvSpPr txBox="1">
            <a:spLocks/>
          </p:cNvSpPr>
          <p:nvPr/>
        </p:nvSpPr>
        <p:spPr>
          <a:xfrm>
            <a:off x="416504" y="1469390"/>
            <a:ext cx="599180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dirty="0" err="1">
                <a:cs typeface="Segoe UI"/>
              </a:rPr>
              <a:t>Spincoat</a:t>
            </a: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Soft-Bake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Expose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Post-exposure Bake (Optional)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Develop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Hard-Bake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626364" lvl="1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5547543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F5B01-E4FD-B4D9-4096-6193FF7CE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56369-47FB-FD4E-D236-20E840DCD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Procedure- </a:t>
            </a:r>
            <a:r>
              <a:rPr lang="en-US" dirty="0" err="1">
                <a:cs typeface="Segoe UI"/>
              </a:rPr>
              <a:t>Spincoat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8961A-C509-6B97-6420-8474E683B1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33D96D-1086-01E4-5783-23B762739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87E9E68-D1D4-7EA4-300E-E045CD3D314B}"/>
              </a:ext>
            </a:extLst>
          </p:cNvPr>
          <p:cNvSpPr txBox="1">
            <a:spLocks/>
          </p:cNvSpPr>
          <p:nvPr/>
        </p:nvSpPr>
        <p:spPr>
          <a:xfrm>
            <a:off x="416504" y="1469390"/>
            <a:ext cx="599180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626364" lvl="1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25602" name="Picture 2" descr="SU-8 photolithography: Spin-coating - Elveflow">
            <a:extLst>
              <a:ext uri="{FF2B5EF4-FFF2-40B4-BE49-F238E27FC236}">
                <a16:creationId xmlns:a16="http://schemas.microsoft.com/office/drawing/2014/main" id="{C2B3A658-C277-3D50-31F6-1D970B3F0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5076"/>
            <a:ext cx="5377563" cy="358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An image of spin coating photoresist | Download Scientific Diagram">
            <a:extLst>
              <a:ext uri="{FF2B5EF4-FFF2-40B4-BE49-F238E27FC236}">
                <a16:creationId xmlns:a16="http://schemas.microsoft.com/office/drawing/2014/main" id="{5BEAA0E2-3BC6-2FC2-7729-5D2E1C0ED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25" y="2055076"/>
            <a:ext cx="5245850" cy="337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240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96C53-7071-CC4A-C634-D67C1261A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4FF4C-95D3-2905-8870-7DB21125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Procedure- </a:t>
            </a:r>
            <a:r>
              <a:rPr lang="en-US" dirty="0" err="1">
                <a:cs typeface="Segoe UI"/>
              </a:rPr>
              <a:t>Softbake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82876-A139-C6BF-B3DB-8D42A32B5CF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6504" y="146939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7D060A-6CA8-B15D-660B-940D6B470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9CEE8BB-68A6-E3FD-A908-1FA96D65C602}"/>
              </a:ext>
            </a:extLst>
          </p:cNvPr>
          <p:cNvSpPr txBox="1">
            <a:spLocks/>
          </p:cNvSpPr>
          <p:nvPr/>
        </p:nvSpPr>
        <p:spPr>
          <a:xfrm>
            <a:off x="416504" y="1469390"/>
            <a:ext cx="599180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Solidify photoresist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Removes solvent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Can be done with hotplate in research applications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Integrated in lithography machine for industry applications</a:t>
            </a:r>
          </a:p>
          <a:p>
            <a:pPr marL="626364" lvl="1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27650" name="Picture 2" descr="Photolithography Overview for Microsystems">
            <a:extLst>
              <a:ext uri="{FF2B5EF4-FFF2-40B4-BE49-F238E27FC236}">
                <a16:creationId xmlns:a16="http://schemas.microsoft.com/office/drawing/2014/main" id="{C6710320-A250-36F9-9249-311530C1E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558" y="1469390"/>
            <a:ext cx="4133634" cy="480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554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0EFA6-38B7-7DD4-3F74-82DB0D8DE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2DFD4-1280-E059-92A7-72D9BF9B4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Procedure- Exposure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56036-C9A3-684B-D2C4-DD2BB94CF85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6504" y="146939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6C68A5-350C-6755-9C4A-1AED9B217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903D16E-BDBE-6FFA-0EC9-4384EE4678BB}"/>
              </a:ext>
            </a:extLst>
          </p:cNvPr>
          <p:cNvSpPr txBox="1">
            <a:spLocks/>
          </p:cNvSpPr>
          <p:nvPr/>
        </p:nvSpPr>
        <p:spPr>
          <a:xfrm>
            <a:off x="416504" y="1469390"/>
            <a:ext cx="599180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Align with previous layers of mask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Use </a:t>
            </a:r>
            <a:r>
              <a:rPr lang="en-US" dirty="0" err="1">
                <a:cs typeface="Segoe UI"/>
              </a:rPr>
              <a:t>lightsource</a:t>
            </a:r>
            <a:r>
              <a:rPr lang="en-US" dirty="0">
                <a:cs typeface="Segoe UI"/>
              </a:rPr>
              <a:t> (EUV, DUV, </a:t>
            </a:r>
            <a:r>
              <a:rPr lang="en-US" dirty="0" err="1">
                <a:cs typeface="Segoe UI"/>
              </a:rPr>
              <a:t>etc</a:t>
            </a:r>
            <a:r>
              <a:rPr lang="en-US" dirty="0">
                <a:cs typeface="Segoe UI"/>
              </a:rPr>
              <a:t>) to bond photoresist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626364" lvl="1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7170" name="Picture 2" descr="Alignment_DocumentRijuta edits.docx.docx">
            <a:extLst>
              <a:ext uri="{FF2B5EF4-FFF2-40B4-BE49-F238E27FC236}">
                <a16:creationId xmlns:a16="http://schemas.microsoft.com/office/drawing/2014/main" id="{8910F06C-53A7-8CE2-65A3-5A83B400A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96" y="3304143"/>
            <a:ext cx="6725010" cy="32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4" name="Picture 2" descr="Optical Lithography - an overview | ScienceDirect Topics">
            <a:extLst>
              <a:ext uri="{FF2B5EF4-FFF2-40B4-BE49-F238E27FC236}">
                <a16:creationId xmlns:a16="http://schemas.microsoft.com/office/drawing/2014/main" id="{B0DFDCF1-A8E1-E656-6F93-7681004CC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522" y="1301888"/>
            <a:ext cx="4297522" cy="400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773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4396F-AD94-73FD-AE1A-C71A05253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75C2B-0D40-C408-7DD5-515B6DE02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Procedure- Develop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007B3-82BA-F477-253B-661079E56F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6504" y="146939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04B8F-2656-3786-8F0D-7A10DB10F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66590F0-865E-E708-4CF6-EECD1AA510E0}"/>
              </a:ext>
            </a:extLst>
          </p:cNvPr>
          <p:cNvSpPr txBox="1">
            <a:spLocks/>
          </p:cNvSpPr>
          <p:nvPr/>
        </p:nvSpPr>
        <p:spPr>
          <a:xfrm>
            <a:off x="416504" y="1469390"/>
            <a:ext cx="599180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Dissolves un-bonded photoresist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626364" lvl="1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pic>
        <p:nvPicPr>
          <p:cNvPr id="30722" name="Picture 2" descr="Imprint Lithography - an overview | ScienceDirect Topics">
            <a:extLst>
              <a:ext uri="{FF2B5EF4-FFF2-40B4-BE49-F238E27FC236}">
                <a16:creationId xmlns:a16="http://schemas.microsoft.com/office/drawing/2014/main" id="{07047433-1BC4-CC49-A067-C6634EF3D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284" y="1646977"/>
            <a:ext cx="5315952" cy="408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9888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07927-321D-26AB-816D-3C6EF9335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B71A7-5517-6418-1FE5-7B363A139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Lithography Procedure- Modern Systems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E22D1-FD71-13E5-361C-7325914BA0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6504" y="146939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AF3BFC-DDC0-7109-E206-A8EC7DDCD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7AE25C5-B12C-52E8-5CBB-A3300B324638}"/>
              </a:ext>
            </a:extLst>
          </p:cNvPr>
          <p:cNvSpPr txBox="1">
            <a:spLocks/>
          </p:cNvSpPr>
          <p:nvPr/>
        </p:nvSpPr>
        <p:spPr>
          <a:xfrm>
            <a:off x="416504" y="1469390"/>
            <a:ext cx="5991804" cy="460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626364" lvl="1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064FC-6BE2-07C1-45A8-468CCDB87127}"/>
              </a:ext>
            </a:extLst>
          </p:cNvPr>
          <p:cNvSpPr txBox="1"/>
          <p:nvPr/>
        </p:nvSpPr>
        <p:spPr>
          <a:xfrm>
            <a:off x="3002775" y="5964561"/>
            <a:ext cx="6093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2"/>
              </a:rPr>
              <a:t>https://youtu.be/h_zgURwr6nA?si</a:t>
            </a:r>
            <a:r>
              <a:rPr lang="en-US">
                <a:hlinkClick r:id="rId2"/>
              </a:rPr>
              <a:t>=Jx0LdQDefZiJwbs1</a:t>
            </a:r>
            <a:endParaRPr lang="en-US"/>
          </a:p>
          <a:p>
            <a:pPr algn="ctr"/>
            <a:endParaRPr lang="en-US" dirty="0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CDBC5CDB-415C-C889-5EDE-182CCF37F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320" y="1451223"/>
            <a:ext cx="7833360" cy="440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0407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7F26F-783C-0793-E2DF-CC5FD2065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66BE7-C984-BA07-3743-CE6919847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UI"/>
              </a:rPr>
              <a:t>Future State of Lithography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2A895-8C8D-1F10-A366-E2F652CA60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991804" cy="460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High-NA EUV Resolution Enhancement Techniques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Higher Power Source (Free Electron Laser)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Larger exposure field? (Reticle)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Mechanical Improvements for </a:t>
            </a:r>
            <a:br>
              <a:rPr lang="en-US" dirty="0">
                <a:cs typeface="Segoe UI"/>
              </a:rPr>
            </a:br>
            <a:r>
              <a:rPr lang="en-US" dirty="0">
                <a:cs typeface="Segoe UI"/>
              </a:rPr>
              <a:t>High-Throughput/Precision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Segoe UI"/>
              </a:rPr>
              <a:t>Cutting Cost???</a:t>
            </a: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Segoe U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024E12-EB0C-3599-B492-A0CC56D09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883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79E4D2-1133-14FE-EC46-1A4723320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Segoe UI"/>
              </a:rPr>
              <a:t>The End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AC52EE-EC86-ED45-8CA2-7CCAB5D4E4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Thanks for listening!</a:t>
            </a:r>
          </a:p>
        </p:txBody>
      </p:sp>
      <p:pic>
        <p:nvPicPr>
          <p:cNvPr id="6" name="Picture 5" descr="A qr code on a blue background&#10;&#10;Description automatically generated">
            <a:extLst>
              <a:ext uri="{FF2B5EF4-FFF2-40B4-BE49-F238E27FC236}">
                <a16:creationId xmlns:a16="http://schemas.microsoft.com/office/drawing/2014/main" id="{3A4AD40C-B6FC-67EE-4214-1B57FAC6F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907" y="2167098"/>
            <a:ext cx="3219959" cy="321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98134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CF3D1C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44889724_Win32" id="{A47D2243-58B7-4EA1-AC61-F4DDB07AC155}" vid="{5B84BEAD-BCA6-42F5-9270-6ECA397995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B6FBE4-5ACD-4115-9139-635E82C3D3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EFEE82-03DD-4F90-81E2-2AF29E1D81FB}">
  <ds:schemaRefs>
    <ds:schemaRef ds:uri="http://purl.org/dc/dcmitype/"/>
    <ds:schemaRef ds:uri="http://www.w3.org/XML/1998/namespace"/>
    <ds:schemaRef ds:uri="http://schemas.microsoft.com/sharepoint/v3"/>
    <ds:schemaRef ds:uri="230e9df3-be65-4c73-a93b-d1236ebd677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16c05727-aa75-4e4a-9b5f-8a80a1165891"/>
    <ds:schemaRef ds:uri="http://schemas.microsoft.com/office/infopath/2007/PartnerControls"/>
    <ds:schemaRef ds:uri="71af3243-3dd4-4a8d-8c0d-dd76da1f02a5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0C6F549-03FF-4828-9BD8-8F40C0A2B2BD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</TotalTime>
  <Words>1355</Words>
  <Application>Microsoft Office PowerPoint</Application>
  <PresentationFormat>Widescreen</PresentationFormat>
  <Paragraphs>407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WelcomeDoc</vt:lpstr>
      <vt:lpstr>Lithography &amp; Patterning</vt:lpstr>
      <vt:lpstr>Overview</vt:lpstr>
      <vt:lpstr>What is Lithography? Why is Lithography? (How is Lithography?)</vt:lpstr>
      <vt:lpstr>What is Lithography? Why is Lithography? (How is Lithography?)</vt:lpstr>
      <vt:lpstr>What is Lithography? Why is Lithography? (How is Lithography?)</vt:lpstr>
      <vt:lpstr>What is Lithography? Why is Lithography? (How is Lithography?)</vt:lpstr>
      <vt:lpstr>What is Lithography? Why is Lithography? (How is Lithography?)</vt:lpstr>
      <vt:lpstr>What is Lithography? Why is Lithography? (How is Lithography?)</vt:lpstr>
      <vt:lpstr>What is Lithography? Why is Lithography? (How is Lithography?)</vt:lpstr>
      <vt:lpstr>What is Lithography? Why is Lithography? (How is Lithography?)</vt:lpstr>
      <vt:lpstr>What is Lithography? Why is Lithography? (How is Lithography?)</vt:lpstr>
      <vt:lpstr>What is Lithography? Why is Lithography? (How is Lithography?)</vt:lpstr>
      <vt:lpstr>What is Lithography? Why is Lithography? (How is Lithography?)</vt:lpstr>
      <vt:lpstr>What is Lithography? Why is Lithography? (How is Lithography?)</vt:lpstr>
      <vt:lpstr>Fabrication Techniques</vt:lpstr>
      <vt:lpstr>Fabrication Techniques - Lithography</vt:lpstr>
      <vt:lpstr>Fabrication Techniques - Implantation</vt:lpstr>
      <vt:lpstr>Fabrication Techniques - Deposition</vt:lpstr>
      <vt:lpstr>Fabrication Techniques - Etching</vt:lpstr>
      <vt:lpstr>Lithography Over the Years</vt:lpstr>
      <vt:lpstr>Lithography Over the Years</vt:lpstr>
      <vt:lpstr>Lithography Over the Years- Characteristic Equation</vt:lpstr>
      <vt:lpstr>Lithography Over the Years- Wavelengths</vt:lpstr>
      <vt:lpstr>Lithography Over the Years- Wavelengths</vt:lpstr>
      <vt:lpstr>Lithography Over the Years- Why 193???</vt:lpstr>
      <vt:lpstr>Lithography Over the Years- What happened to 157?</vt:lpstr>
      <vt:lpstr>Lithography Over the Years- What happened to 157?</vt:lpstr>
      <vt:lpstr>Brute Force for Moore’s Law (k1)</vt:lpstr>
      <vt:lpstr>Brute Force for Moore’s Law (k1) - OPC</vt:lpstr>
      <vt:lpstr>Brute Force for Moore’s Law (k1) - Phase Shift Masks</vt:lpstr>
      <vt:lpstr>Brute Force for Moore’s Law (k1) - Phase Shift Masks</vt:lpstr>
      <vt:lpstr>Brute Force for Moore’s Law (NA) - Immersion Lithography</vt:lpstr>
      <vt:lpstr>Brief Aside - The issue with NA</vt:lpstr>
      <vt:lpstr>Brute Force for Moore’s Law (k1) - Double Patterning</vt:lpstr>
      <vt:lpstr>Mask Design</vt:lpstr>
      <vt:lpstr>Mask Design (EUV)</vt:lpstr>
      <vt:lpstr>Mask Design (EUV)</vt:lpstr>
      <vt:lpstr>Photoresist</vt:lpstr>
      <vt:lpstr>Weird Photoresist (EUV)</vt:lpstr>
      <vt:lpstr>Lithography Types- “Choose your own adventure”</vt:lpstr>
      <vt:lpstr>Lithography Types- “Choose your own adventure”</vt:lpstr>
      <vt:lpstr>Lithography Types- Performance Comparison</vt:lpstr>
      <vt:lpstr>Lithography Procedure</vt:lpstr>
      <vt:lpstr>Lithography Procedure- Spincoat</vt:lpstr>
      <vt:lpstr>Lithography Procedure- Softbake</vt:lpstr>
      <vt:lpstr>Lithography Procedure- Exposure</vt:lpstr>
      <vt:lpstr>Lithography Procedure- Develop</vt:lpstr>
      <vt:lpstr>Lithography Procedure- Modern Systems</vt:lpstr>
      <vt:lpstr>Future State of Lithography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Jonas Kendra</dc:creator>
  <cp:keywords/>
  <cp:lastModifiedBy>Chen, Evan</cp:lastModifiedBy>
  <cp:revision>4</cp:revision>
  <dcterms:created xsi:type="dcterms:W3CDTF">2025-01-15T12:25:28Z</dcterms:created>
  <dcterms:modified xsi:type="dcterms:W3CDTF">2026-03-19T17:50:26Z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