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</p:sldIdLst>
  <p:sldSz cy="6858000" cx="12192000"/>
  <p:notesSz cx="6858000" cy="9144000"/>
  <p:embeddedFontLst>
    <p:embeddedFont>
      <p:font typeface="Quattrocento Sans"/>
      <p:regular r:id="rId48"/>
      <p:bold r:id="rId49"/>
      <p:italic r:id="rId50"/>
      <p:boldItalic r:id="rId5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A4A3A4"/>
          </p15:clr>
        </p15:guide>
        <p15:guide id="2" pos="4800">
          <p15:clr>
            <a:srgbClr val="A4A3A4"/>
          </p15:clr>
        </p15:guide>
      </p15:sldGuideLst>
    </p:ext>
    <p:ext uri="GoogleSlidesCustomDataVersion2">
      <go:slidesCustomData xmlns:go="http://customooxmlschemas.google.com/" r:id="rId52" roundtripDataSignature="AMtx7mimREybFdmtqgL7y2eIrcWkinmd7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4180B46-0D5E-49E3-B7AE-AA8B5E90EA8E}">
  <a:tblStyle styleId="{94180B46-0D5E-49E3-B7AE-AA8B5E90EA8E}" styleName="Table_0">
    <a:wholeTbl>
      <a:tcTxStyle b="off" i="off">
        <a:font>
          <a:latin typeface="Segoe UI"/>
          <a:ea typeface="Segoe UI"/>
          <a:cs typeface="Segoe U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6E6E6"/>
          </a:solidFill>
        </a:fill>
      </a:tcStyle>
    </a:wholeTbl>
    <a:band1H>
      <a:tcTxStyle/>
      <a:tcStyle>
        <a:fill>
          <a:solidFill>
            <a:srgbClr val="CACACA"/>
          </a:solidFill>
        </a:fill>
      </a:tcStyle>
    </a:band1H>
    <a:band2H>
      <a:tcTxStyle/>
    </a:band2H>
    <a:band1V>
      <a:tcTxStyle/>
      <a:tcStyle>
        <a:fill>
          <a:solidFill>
            <a:srgbClr val="CACACA"/>
          </a:solidFill>
        </a:fill>
      </a:tcStyle>
    </a:band1V>
    <a:band2V>
      <a:tcTxStyle/>
    </a:band2V>
    <a:lastCol>
      <a:tcTxStyle b="on" i="off">
        <a:font>
          <a:latin typeface="Segoe UI"/>
          <a:ea typeface="Segoe UI"/>
          <a:cs typeface="Segoe UI"/>
        </a:font>
        <a:schemeClr val="lt1"/>
      </a:tcTxStyle>
      <a:tcStyle>
        <a:fill>
          <a:solidFill>
            <a:schemeClr val="dk1"/>
          </a:solidFill>
        </a:fill>
      </a:tcStyle>
    </a:lastCol>
    <a:firstCol>
      <a:tcTxStyle b="on" i="off">
        <a:font>
          <a:latin typeface="Segoe UI"/>
          <a:ea typeface="Segoe UI"/>
          <a:cs typeface="Segoe UI"/>
        </a:font>
        <a:schemeClr val="lt1"/>
      </a:tcTxStyle>
      <a:tcStyle>
        <a:fill>
          <a:solidFill>
            <a:schemeClr val="dk1"/>
          </a:solidFill>
        </a:fill>
      </a:tcStyle>
    </a:firstCol>
    <a:lastRow>
      <a:tcTxStyle b="on" i="off">
        <a:font>
          <a:latin typeface="Segoe UI"/>
          <a:ea typeface="Segoe UI"/>
          <a:cs typeface="Segoe U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dk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Segoe UI"/>
          <a:ea typeface="Segoe UI"/>
          <a:cs typeface="Segoe U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dk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480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QuattrocentoSans-regular.fntdata"/><Relationship Id="rId47" Type="http://schemas.openxmlformats.org/officeDocument/2006/relationships/slide" Target="slides/slide41.xml"/><Relationship Id="rId49" Type="http://schemas.openxmlformats.org/officeDocument/2006/relationships/font" Target="fonts/QuattrocentoSans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QuattrocentoSans-boldItalic.fntdata"/><Relationship Id="rId50" Type="http://schemas.openxmlformats.org/officeDocument/2006/relationships/font" Target="fonts/QuattrocentoSans-italic.fntdata"/><Relationship Id="rId52" Type="http://customschemas.google.com/relationships/presentationmetadata" Target="meta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" name="Google Shape;151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5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>
  <p:cSld name="Title Slid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3"/>
          <p:cNvSpPr txBox="1"/>
          <p:nvPr>
            <p:ph type="title"/>
          </p:nvPr>
        </p:nvSpPr>
        <p:spPr>
          <a:xfrm>
            <a:off x="448056" y="2551176"/>
            <a:ext cx="9922447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Quattrocento Sans"/>
              <a:buNone/>
              <a:defRPr b="0" sz="54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43"/>
          <p:cNvSpPr txBox="1"/>
          <p:nvPr>
            <p:ph idx="1" type="body"/>
          </p:nvPr>
        </p:nvSpPr>
        <p:spPr>
          <a:xfrm>
            <a:off x="448056" y="3575304"/>
            <a:ext cx="9921943" cy="86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462A1"/>
              </a:buClr>
              <a:buSzPts val="2400"/>
              <a:buFont typeface="Quattrocento Sans"/>
              <a:buNone/>
              <a:defRPr sz="2400">
                <a:solidFill>
                  <a:srgbClr val="0462A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228600" lvl="8" marL="4114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  <p:pic>
        <p:nvPicPr>
          <p:cNvPr id="19" name="Google Shape;19;p4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6838" y="422153"/>
            <a:ext cx="3022113" cy="664614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20" name="Google Shape;20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03931" y="154314"/>
            <a:ext cx="1200292" cy="12002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4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4"/>
          <p:cNvSpPr txBox="1"/>
          <p:nvPr>
            <p:ph idx="10" type="dt"/>
          </p:nvPr>
        </p:nvSpPr>
        <p:spPr>
          <a:xfrm>
            <a:off x="419099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44"/>
          <p:cNvSpPr txBox="1"/>
          <p:nvPr>
            <p:ph idx="11" type="ftr"/>
          </p:nvPr>
        </p:nvSpPr>
        <p:spPr>
          <a:xfrm>
            <a:off x="4648200" y="6427391"/>
            <a:ext cx="2895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4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" name="Google Shape;26;p44"/>
          <p:cNvSpPr txBox="1"/>
          <p:nvPr>
            <p:ph idx="1" type="body"/>
          </p:nvPr>
        </p:nvSpPr>
        <p:spPr>
          <a:xfrm>
            <a:off x="444500" y="1463040"/>
            <a:ext cx="11210543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None/>
              <a:defRPr/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228600" lvl="8" marL="4114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short">
  <p:cSld name="Title and Content shor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5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5"/>
          <p:cNvSpPr txBox="1"/>
          <p:nvPr>
            <p:ph idx="10" type="dt"/>
          </p:nvPr>
        </p:nvSpPr>
        <p:spPr>
          <a:xfrm>
            <a:off x="419099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5"/>
          <p:cNvSpPr txBox="1"/>
          <p:nvPr>
            <p:ph idx="11" type="ftr"/>
          </p:nvPr>
        </p:nvSpPr>
        <p:spPr>
          <a:xfrm>
            <a:off x="4648200" y="6427391"/>
            <a:ext cx="2895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5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2" name="Google Shape;32;p45"/>
          <p:cNvSpPr txBox="1"/>
          <p:nvPr>
            <p:ph idx="1" type="body"/>
          </p:nvPr>
        </p:nvSpPr>
        <p:spPr>
          <a:xfrm>
            <a:off x="444500" y="1463040"/>
            <a:ext cx="5330952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None/>
              <a:defRPr/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228600" lvl="8" marL="4114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6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6"/>
          <p:cNvSpPr txBox="1"/>
          <p:nvPr>
            <p:ph idx="10" type="dt"/>
          </p:nvPr>
        </p:nvSpPr>
        <p:spPr>
          <a:xfrm>
            <a:off x="419099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46"/>
          <p:cNvSpPr txBox="1"/>
          <p:nvPr>
            <p:ph idx="11" type="ftr"/>
          </p:nvPr>
        </p:nvSpPr>
        <p:spPr>
          <a:xfrm>
            <a:off x="4648200" y="6427391"/>
            <a:ext cx="2895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46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8" name="Google Shape;38;p46"/>
          <p:cNvSpPr txBox="1"/>
          <p:nvPr>
            <p:ph idx="1" type="body"/>
          </p:nvPr>
        </p:nvSpPr>
        <p:spPr>
          <a:xfrm>
            <a:off x="444500" y="1463040"/>
            <a:ext cx="5330952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None/>
              <a:defRPr/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228600" lvl="8" marL="4114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  <p:sp>
        <p:nvSpPr>
          <p:cNvPr id="39" name="Google Shape;39;p46"/>
          <p:cNvSpPr txBox="1"/>
          <p:nvPr>
            <p:ph idx="2" type="body"/>
          </p:nvPr>
        </p:nvSpPr>
        <p:spPr>
          <a:xfrm>
            <a:off x="6298690" y="1463040"/>
            <a:ext cx="5330952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None/>
              <a:defRPr/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228600" lvl="8" marL="4114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7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47"/>
          <p:cNvSpPr txBox="1"/>
          <p:nvPr>
            <p:ph idx="10" type="dt"/>
          </p:nvPr>
        </p:nvSpPr>
        <p:spPr>
          <a:xfrm>
            <a:off x="419099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47"/>
          <p:cNvSpPr txBox="1"/>
          <p:nvPr>
            <p:ph idx="11" type="ftr"/>
          </p:nvPr>
        </p:nvSpPr>
        <p:spPr>
          <a:xfrm>
            <a:off x="4648200" y="6427391"/>
            <a:ext cx="2895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47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2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  <a:defRPr b="0" i="0" sz="2800" u="none" cap="none" strike="noStrike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42"/>
          <p:cNvSpPr txBox="1"/>
          <p:nvPr>
            <p:ph idx="1" type="body"/>
          </p:nvPr>
        </p:nvSpPr>
        <p:spPr>
          <a:xfrm>
            <a:off x="448056" y="1447800"/>
            <a:ext cx="11210543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Quattrocento Sans"/>
              <a:buNone/>
              <a:defRPr b="0" i="0" sz="1600" u="none" cap="none" strike="noStrike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3020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04800" lvl="5" marL="274320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04800" lvl="6" marL="320040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04800" lvl="7" marL="365760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2" name="Google Shape;12;p42"/>
          <p:cNvSpPr txBox="1"/>
          <p:nvPr>
            <p:ph idx="10" type="dt"/>
          </p:nvPr>
        </p:nvSpPr>
        <p:spPr>
          <a:xfrm>
            <a:off x="419099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" u="none" cap="none" strike="noStrike">
                <a:solidFill>
                  <a:srgbClr val="59595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3" name="Google Shape;13;p42"/>
          <p:cNvSpPr txBox="1"/>
          <p:nvPr>
            <p:ph idx="11" type="ftr"/>
          </p:nvPr>
        </p:nvSpPr>
        <p:spPr>
          <a:xfrm>
            <a:off x="4648200" y="6427391"/>
            <a:ext cx="2895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" u="none" cap="none" strike="noStrike">
                <a:solidFill>
                  <a:srgbClr val="59595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4" name="Google Shape;14;p42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59595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59595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59595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59595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59595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59595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59595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59595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59595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5" name="Google Shape;15;p42"/>
          <p:cNvCxnSpPr/>
          <p:nvPr/>
        </p:nvCxnSpPr>
        <p:spPr>
          <a:xfrm>
            <a:off x="533400" y="1104900"/>
            <a:ext cx="11119104" cy="0"/>
          </a:xfrm>
          <a:prstGeom prst="straightConnector1">
            <a:avLst/>
          </a:prstGeom>
          <a:noFill/>
          <a:ln cap="flat" cmpd="sng" w="25400">
            <a:solidFill>
              <a:srgbClr val="0462A1"/>
            </a:solidFill>
            <a:prstDash val="solid"/>
            <a:miter lim="8000"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3984">
          <p15:clr>
            <a:srgbClr val="F26B43"/>
          </p15:clr>
        </p15:guide>
        <p15:guide id="2" pos="336">
          <p15:clr>
            <a:srgbClr val="F26B43"/>
          </p15:clr>
        </p15:guide>
        <p15:guide id="3" pos="7320">
          <p15:clr>
            <a:srgbClr val="F26B43"/>
          </p15:clr>
        </p15:guide>
        <p15:guide id="4" orient="horz" pos="912">
          <p15:clr>
            <a:srgbClr val="F26B43"/>
          </p15:clr>
        </p15:guide>
        <p15:guide id="5" orient="horz" pos="264">
          <p15:clr>
            <a:srgbClr val="F26B43"/>
          </p15:clr>
        </p15:guide>
        <p15:guide id="6" orient="horz" pos="696">
          <p15:clr>
            <a:srgbClr val="F26B43"/>
          </p15:clr>
        </p15:guide>
        <p15:guide id="7" pos="369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jpg"/><Relationship Id="rId4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jpg"/><Relationship Id="rId4" Type="http://schemas.openxmlformats.org/officeDocument/2006/relationships/image" Target="../media/image13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2.jpg"/><Relationship Id="rId4" Type="http://schemas.openxmlformats.org/officeDocument/2006/relationships/image" Target="../media/image20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jpg"/><Relationship Id="rId4" Type="http://schemas.openxmlformats.org/officeDocument/2006/relationships/image" Target="../media/image32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2.jpg"/><Relationship Id="rId4" Type="http://schemas.openxmlformats.org/officeDocument/2006/relationships/image" Target="../media/image17.png"/><Relationship Id="rId5" Type="http://schemas.openxmlformats.org/officeDocument/2006/relationships/image" Target="../media/image38.png"/><Relationship Id="rId6" Type="http://schemas.openxmlformats.org/officeDocument/2006/relationships/image" Target="../media/image4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9.jpg"/><Relationship Id="rId4" Type="http://schemas.openxmlformats.org/officeDocument/2006/relationships/image" Target="../media/image2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4.jpg"/><Relationship Id="rId4" Type="http://schemas.openxmlformats.org/officeDocument/2006/relationships/image" Target="../media/image59.gif"/><Relationship Id="rId5" Type="http://schemas.openxmlformats.org/officeDocument/2006/relationships/image" Target="../media/image36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1.jpg"/><Relationship Id="rId4" Type="http://schemas.openxmlformats.org/officeDocument/2006/relationships/image" Target="../media/image25.jpg"/><Relationship Id="rId5" Type="http://schemas.openxmlformats.org/officeDocument/2006/relationships/image" Target="../media/image27.png"/><Relationship Id="rId6" Type="http://schemas.openxmlformats.org/officeDocument/2006/relationships/image" Target="../media/image2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6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4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7.png"/><Relationship Id="rId4" Type="http://schemas.openxmlformats.org/officeDocument/2006/relationships/image" Target="../media/image29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4.png"/><Relationship Id="rId4" Type="http://schemas.openxmlformats.org/officeDocument/2006/relationships/image" Target="../media/image39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2.png"/><Relationship Id="rId4" Type="http://schemas.openxmlformats.org/officeDocument/2006/relationships/image" Target="../media/image42.png"/><Relationship Id="rId5" Type="http://schemas.openxmlformats.org/officeDocument/2006/relationships/image" Target="../media/image41.png"/><Relationship Id="rId6" Type="http://schemas.openxmlformats.org/officeDocument/2006/relationships/image" Target="../media/image3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5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3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5.jpg"/><Relationship Id="rId4" Type="http://schemas.openxmlformats.org/officeDocument/2006/relationships/image" Target="../media/image44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65.gif"/><Relationship Id="rId4" Type="http://schemas.openxmlformats.org/officeDocument/2006/relationships/image" Target="../media/image56.png"/><Relationship Id="rId5" Type="http://schemas.openxmlformats.org/officeDocument/2006/relationships/image" Target="../media/image53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54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8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5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57.png"/><Relationship Id="rId4" Type="http://schemas.openxmlformats.org/officeDocument/2006/relationships/image" Target="../media/image47.png"/><Relationship Id="rId5" Type="http://schemas.openxmlformats.org/officeDocument/2006/relationships/image" Target="../media/image63.png"/><Relationship Id="rId6" Type="http://schemas.openxmlformats.org/officeDocument/2006/relationships/image" Target="../media/image60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6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8.png"/><Relationship Id="rId4" Type="http://schemas.openxmlformats.org/officeDocument/2006/relationships/image" Target="../media/image62.png"/><Relationship Id="rId5" Type="http://schemas.openxmlformats.org/officeDocument/2006/relationships/image" Target="../media/image50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"/>
          <p:cNvSpPr txBox="1"/>
          <p:nvPr>
            <p:ph type="title"/>
          </p:nvPr>
        </p:nvSpPr>
        <p:spPr>
          <a:xfrm>
            <a:off x="448056" y="2551176"/>
            <a:ext cx="9922447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Quattrocento Sans"/>
              <a:buNone/>
            </a:pPr>
            <a:r>
              <a:rPr lang="en-US"/>
              <a:t>EPS/EDS Info Session</a:t>
            </a:r>
            <a:endParaRPr/>
          </a:p>
        </p:txBody>
      </p:sp>
      <p:sp>
        <p:nvSpPr>
          <p:cNvPr id="50" name="Google Shape;50;p1"/>
          <p:cNvSpPr txBox="1"/>
          <p:nvPr>
            <p:ph idx="1" type="body"/>
          </p:nvPr>
        </p:nvSpPr>
        <p:spPr>
          <a:xfrm>
            <a:off x="448056" y="3575304"/>
            <a:ext cx="9921943" cy="86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62A1"/>
              </a:buClr>
              <a:buSzPts val="2400"/>
              <a:buFont typeface="Quattrocento Sans"/>
              <a:buNone/>
            </a:pPr>
            <a:r>
              <a:rPr lang="en-US"/>
              <a:t>Heterogeneous Integration Overview</a:t>
            </a:r>
            <a:endParaRPr/>
          </a:p>
        </p:txBody>
      </p:sp>
      <p:pic>
        <p:nvPicPr>
          <p:cNvPr descr="A qr code on a blue background&#10;&#10;Description automatically generated" id="51" name="Google Shape;5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58629" y="2071392"/>
            <a:ext cx="3219959" cy="321995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ue and black logo with a globe and text&#10;&#10;AI-generated content may be incorrect." id="52" name="Google Shape;52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61295" y="356435"/>
            <a:ext cx="2110040" cy="8111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Meet our EPS/EDS executive board</a:t>
            </a:r>
            <a:endParaRPr/>
          </a:p>
        </p:txBody>
      </p:sp>
      <p:sp>
        <p:nvSpPr>
          <p:cNvPr id="58" name="Google Shape;58;p2"/>
          <p:cNvSpPr/>
          <p:nvPr/>
        </p:nvSpPr>
        <p:spPr>
          <a:xfrm>
            <a:off x="3399858" y="1626777"/>
            <a:ext cx="2191300" cy="3444470"/>
          </a:xfrm>
          <a:prstGeom prst="flowChartOffpageConnector">
            <a:avLst/>
          </a:prstGeom>
          <a:solidFill>
            <a:srgbClr val="0462A1"/>
          </a:solidFill>
          <a:ln cap="flat" cmpd="sng" w="28575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Evan Chen</a:t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b="0" i="1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Vice Chair</a:t>
            </a:r>
            <a:endParaRPr b="1" i="1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50"/>
              <a:buFont typeface="Noto Sans Symbols"/>
              <a:buChar char="❑"/>
            </a:pPr>
            <a:r>
              <a:rPr b="0" i="0" lang="en-US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Class of ‘27</a:t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50"/>
              <a:buFont typeface="Noto Sans Symbols"/>
              <a:buChar char="❑"/>
            </a:pPr>
            <a:r>
              <a:rPr b="0" i="0" lang="en-US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Major: ECSE Dual</a:t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50"/>
              <a:buFont typeface="Noto Sans Symbols"/>
              <a:buChar char="❑"/>
            </a:pPr>
            <a:r>
              <a:rPr b="0" i="0" lang="en-US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Clubs/Affiliations:</a:t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1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Noto Sans Symbols"/>
              <a:buChar char="⮚"/>
            </a:pPr>
            <a:r>
              <a:rPr b="0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Mercer XLabs</a:t>
            </a:r>
            <a:endParaRPr/>
          </a:p>
          <a:p>
            <a:pPr indent="-171450" lvl="1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Noto Sans Symbols"/>
              <a:buChar char="⮚"/>
            </a:pPr>
            <a:r>
              <a:rPr b="0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RPI Esports</a:t>
            </a:r>
            <a:endParaRPr/>
          </a:p>
          <a:p>
            <a:pPr indent="-95250" lvl="1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Noto Sans Symbols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95250" lvl="1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2"/>
          <p:cNvSpPr/>
          <p:nvPr/>
        </p:nvSpPr>
        <p:spPr>
          <a:xfrm>
            <a:off x="6367548" y="1624471"/>
            <a:ext cx="2191300" cy="3444470"/>
          </a:xfrm>
          <a:prstGeom prst="flowChartOffpageConnector">
            <a:avLst/>
          </a:prstGeom>
          <a:solidFill>
            <a:srgbClr val="0462A1"/>
          </a:solidFill>
          <a:ln cap="flat" cmpd="sng" w="28575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[Vacant]</a:t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b="0" i="1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Secretary</a:t>
            </a:r>
            <a:endParaRPr/>
          </a:p>
        </p:txBody>
      </p:sp>
      <p:sp>
        <p:nvSpPr>
          <p:cNvPr id="60" name="Google Shape;60;p2"/>
          <p:cNvSpPr/>
          <p:nvPr/>
        </p:nvSpPr>
        <p:spPr>
          <a:xfrm>
            <a:off x="9298741" y="1626777"/>
            <a:ext cx="2191300" cy="3444470"/>
          </a:xfrm>
          <a:prstGeom prst="flowChartOffpageConnector">
            <a:avLst/>
          </a:prstGeom>
          <a:solidFill>
            <a:srgbClr val="0462A1"/>
          </a:solidFill>
          <a:ln cap="flat" cmpd="sng" w="28575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Jonas Kendra</a:t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b="0" i="1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Treasurer</a:t>
            </a:r>
            <a:endParaRPr b="1" i="1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50"/>
              <a:buFont typeface="Noto Sans Symbols"/>
              <a:buChar char="❑"/>
            </a:pPr>
            <a:r>
              <a:rPr b="0" i="0" lang="en-US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Class of '24 (M.E.)</a:t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50"/>
              <a:buFont typeface="Noto Sans Symbols"/>
              <a:buChar char="❑"/>
            </a:pPr>
            <a:r>
              <a:rPr b="0" i="0" lang="en-US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Mechanical Eng.</a:t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50"/>
              <a:buFont typeface="Noto Sans Symbols"/>
              <a:buChar char="❑"/>
            </a:pPr>
            <a:r>
              <a:rPr b="0" i="0" lang="en-US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Clubs/Affiliations:</a:t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1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Noto Sans Symbols"/>
              <a:buChar char="⮚"/>
            </a:pPr>
            <a:r>
              <a:rPr b="0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Engineering Ambassadors</a:t>
            </a:r>
            <a:endParaRPr b="0" i="0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1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Noto Sans Symbols"/>
              <a:buChar char="⮚"/>
            </a:pPr>
            <a:r>
              <a:rPr b="0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Rensselaer Motorsport</a:t>
            </a:r>
            <a:endParaRPr b="0" i="0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1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Noto Sans Symbols"/>
              <a:buChar char="⮚"/>
            </a:pPr>
            <a:r>
              <a:rPr b="0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RPI Esports</a:t>
            </a:r>
            <a:endParaRPr b="0" i="0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Noto Sans Symbols"/>
              <a:buNone/>
            </a:pPr>
            <a:r>
              <a:t/>
            </a:r>
            <a:endParaRPr b="0" i="0" sz="10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2"/>
          <p:cNvSpPr txBox="1"/>
          <p:nvPr/>
        </p:nvSpPr>
        <p:spPr>
          <a:xfrm>
            <a:off x="3713981" y="5389540"/>
            <a:ext cx="4607717" cy="346249"/>
          </a:xfrm>
          <a:prstGeom prst="rect">
            <a:avLst/>
          </a:prstGeom>
          <a:solidFill>
            <a:srgbClr val="0462A1"/>
          </a:solidFill>
          <a:ln cap="flat" cmpd="sng" w="28575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WE NEED OFFICERS. WE WANT YOU!</a:t>
            </a:r>
            <a:endParaRPr b="0" i="0" sz="1800" u="none" cap="none" strike="noStrik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2" name="Google Shape;62;p2"/>
          <p:cNvSpPr/>
          <p:nvPr/>
        </p:nvSpPr>
        <p:spPr>
          <a:xfrm>
            <a:off x="444500" y="1626776"/>
            <a:ext cx="2191300" cy="3444470"/>
          </a:xfrm>
          <a:prstGeom prst="flowChartOffpageConnector">
            <a:avLst/>
          </a:prstGeom>
          <a:solidFill>
            <a:srgbClr val="0462A1"/>
          </a:solidFill>
          <a:ln cap="flat" cmpd="sng" w="28575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David King</a:t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b="0" i="1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Chair</a:t>
            </a:r>
            <a:endParaRPr b="1" i="1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50"/>
              <a:buFont typeface="Noto Sans Symbols"/>
              <a:buChar char="❑"/>
            </a:pPr>
            <a:r>
              <a:rPr b="0" i="0" lang="en-US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Class of ‘27</a:t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50"/>
              <a:buFont typeface="Noto Sans Symbols"/>
              <a:buChar char="❑"/>
            </a:pPr>
            <a:r>
              <a:rPr b="0" i="0" lang="en-US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Major: ECSE Dual</a:t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50"/>
              <a:buFont typeface="Noto Sans Symbols"/>
              <a:buChar char="❑"/>
            </a:pPr>
            <a:r>
              <a:rPr b="0" i="0" lang="en-US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Clubs/Affiliations:</a:t>
            </a:r>
            <a:endParaRPr b="0" i="0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1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Noto Sans Symbols"/>
              <a:buChar char="⮚"/>
            </a:pPr>
            <a:r>
              <a:rPr b="0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IEEE</a:t>
            </a:r>
            <a:endParaRPr b="0" i="0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What is IEEE EPS/EDS @ RPI?</a:t>
            </a:r>
            <a:endParaRPr/>
          </a:p>
        </p:txBody>
      </p:sp>
      <p:sp>
        <p:nvSpPr>
          <p:cNvPr id="68" name="Google Shape;68;p3"/>
          <p:cNvSpPr txBox="1"/>
          <p:nvPr>
            <p:ph idx="1" type="body"/>
          </p:nvPr>
        </p:nvSpPr>
        <p:spPr>
          <a:xfrm>
            <a:off x="444500" y="1483634"/>
            <a:ext cx="6515141" cy="50342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Quattrocento Sans"/>
              <a:buNone/>
            </a:pPr>
            <a:r>
              <a:rPr b="1" lang="en-US" sz="2000"/>
              <a:t>IEEE </a:t>
            </a:r>
            <a:r>
              <a:rPr lang="en-US" sz="2000"/>
              <a:t>–</a:t>
            </a:r>
            <a:r>
              <a:rPr b="1" lang="en-US" sz="2000"/>
              <a:t> Institute of Electronics and Electrical Engineers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 sz="2000"/>
              <a:t>IEEE Technical Societies:</a:t>
            </a:r>
            <a:endParaRPr/>
          </a:p>
          <a:p>
            <a:pPr indent="-342900" lvl="1" marL="62611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Courier New"/>
              <a:buChar char="o"/>
            </a:pPr>
            <a:r>
              <a:rPr lang="en-US" sz="2000"/>
              <a:t>EPS – Electronic Packaging Society</a:t>
            </a:r>
            <a:endParaRPr/>
          </a:p>
          <a:p>
            <a:pPr indent="-342900" lvl="1" marL="62611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Courier New"/>
              <a:buChar char="o"/>
            </a:pPr>
            <a:r>
              <a:rPr lang="en-US" sz="2000"/>
              <a:t>EDS – Electron Devices Society</a:t>
            </a:r>
            <a:endParaRPr/>
          </a:p>
          <a:p>
            <a:pPr indent="0" lvl="1" marL="28321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A3838"/>
              </a:buClr>
              <a:buSzPts val="18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Quattrocento Sans"/>
              <a:buNone/>
            </a:pPr>
            <a:r>
              <a:rPr lang="en-US" sz="2000"/>
              <a:t>We are a community for people interested in semiconductor technology.</a:t>
            </a:r>
            <a:endParaRPr sz="2000"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 sz="2000"/>
              <a:t>Chip Design</a:t>
            </a:r>
            <a:endParaRPr sz="2000"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 sz="2000"/>
              <a:t>Semiconductor Manufacturing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 sz="2000"/>
              <a:t>Advanced Packaging</a:t>
            </a:r>
            <a:endParaRPr/>
          </a:p>
        </p:txBody>
      </p:sp>
      <p:pic>
        <p:nvPicPr>
          <p:cNvPr descr="Photos des bureaux de TSMC | Glassdoor" id="69" name="Google Shape;6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97379" y="3753888"/>
            <a:ext cx="4122449" cy="27588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oup of people sitting at a table in a room&#10;&#10;AI-generated content may be incorrect." id="70" name="Google Shape;70;p3"/>
          <p:cNvPicPr preferRelativeResize="0"/>
          <p:nvPr/>
        </p:nvPicPr>
        <p:blipFill rotWithShape="1">
          <a:blip r:embed="rId4">
            <a:alphaModFix/>
          </a:blip>
          <a:srcRect b="-146" l="0" r="0" t="35432"/>
          <a:stretch/>
        </p:blipFill>
        <p:spPr>
          <a:xfrm>
            <a:off x="7299158" y="1483894"/>
            <a:ext cx="4120816" cy="19516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"/>
          <p:cNvSpPr txBox="1"/>
          <p:nvPr>
            <p:ph type="title"/>
          </p:nvPr>
        </p:nvSpPr>
        <p:spPr>
          <a:xfrm>
            <a:off x="448056" y="2551176"/>
            <a:ext cx="10579608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Quattrocento Sans"/>
              <a:buNone/>
            </a:pPr>
            <a:r>
              <a:rPr lang="en-US" sz="5000"/>
              <a:t>Why does EPS/EDS exist here and now?</a:t>
            </a:r>
            <a:endParaRPr/>
          </a:p>
        </p:txBody>
      </p:sp>
      <p:sp>
        <p:nvSpPr>
          <p:cNvPr id="76" name="Google Shape;76;p4"/>
          <p:cNvSpPr txBox="1"/>
          <p:nvPr>
            <p:ph idx="1" type="body"/>
          </p:nvPr>
        </p:nvSpPr>
        <p:spPr>
          <a:xfrm>
            <a:off x="448056" y="3575304"/>
            <a:ext cx="9921875" cy="191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62A1"/>
              </a:buClr>
              <a:buSzPts val="2400"/>
              <a:buFont typeface="Quattrocento Sans"/>
              <a:buNone/>
            </a:pPr>
            <a:r>
              <a:rPr lang="en-US"/>
              <a:t>A weirdly specific question</a:t>
            </a:r>
            <a:endParaRPr/>
          </a:p>
        </p:txBody>
      </p:sp>
      <p:pic>
        <p:nvPicPr>
          <p:cNvPr descr="A blue and black logo with a globe and text&#10;&#10;AI-generated content may be incorrect." id="77" name="Google Shape;7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61295" y="356435"/>
            <a:ext cx="2110040" cy="8111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Government Support</a:t>
            </a:r>
            <a:endParaRPr/>
          </a:p>
        </p:txBody>
      </p:sp>
      <p:sp>
        <p:nvSpPr>
          <p:cNvPr id="83" name="Google Shape;83;p5"/>
          <p:cNvSpPr txBox="1"/>
          <p:nvPr>
            <p:ph idx="1" type="body"/>
          </p:nvPr>
        </p:nvSpPr>
        <p:spPr>
          <a:xfrm>
            <a:off x="444500" y="1463040"/>
            <a:ext cx="5330952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Intended to bring manufacturing back to the US to secure supply chains and stay competitive with China. 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Funding distributed over ~one decade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Investment in education, infrastructure, and manufacturing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Over 100,000 new jobs are being created between construction, manufacturing, and research. </a:t>
            </a:r>
            <a:endParaRPr/>
          </a:p>
        </p:txBody>
      </p:sp>
      <p:pic>
        <p:nvPicPr>
          <p:cNvPr id="84" name="Google Shape;8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53018" y="2439324"/>
            <a:ext cx="5203310" cy="2428240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6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Government Support Cont.</a:t>
            </a:r>
            <a:endParaRPr/>
          </a:p>
        </p:txBody>
      </p:sp>
      <p:graphicFrame>
        <p:nvGraphicFramePr>
          <p:cNvPr id="90" name="Google Shape;90;p6"/>
          <p:cNvGraphicFramePr/>
          <p:nvPr/>
        </p:nvGraphicFramePr>
        <p:xfrm>
          <a:off x="444500" y="1670726"/>
          <a:ext cx="3000000" cy="3000000"/>
        </p:xfrm>
        <a:graphic>
          <a:graphicData uri="http://schemas.openxmlformats.org/drawingml/2006/table">
            <a:tbl>
              <a:tblPr bandRow="1" firstRow="1">
                <a:solidFill>
                  <a:srgbClr val="F2F2F2"/>
                </a:solidFill>
                <a:tableStyleId>{94180B46-0D5E-49E3-B7AE-AA8B5E90EA8E}</a:tableStyleId>
              </a:tblPr>
              <a:tblGrid>
                <a:gridCol w="1773125"/>
                <a:gridCol w="1736225"/>
                <a:gridCol w="1795825"/>
                <a:gridCol w="5905350"/>
              </a:tblGrid>
              <a:tr h="647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Quattrocento Sans"/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lt1"/>
                          </a:solidFill>
                        </a:rPr>
                        <a:t>Facility / Company</a:t>
                      </a:r>
                      <a:endParaRPr/>
                    </a:p>
                  </a:txBody>
                  <a:tcPr marT="89575" marB="44800" marR="89575" marL="89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Quattrocento Sans"/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lt1"/>
                          </a:solidFill>
                        </a:rPr>
                        <a:t>Location</a:t>
                      </a:r>
                      <a:endParaRPr/>
                    </a:p>
                  </a:txBody>
                  <a:tcPr marT="89575" marB="44800" marR="89575" marL="89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Quattrocento Sans"/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lt1"/>
                          </a:solidFill>
                        </a:rPr>
                        <a:t>What it Produces / Role</a:t>
                      </a:r>
                      <a:endParaRPr/>
                    </a:p>
                  </a:txBody>
                  <a:tcPr marT="89575" marB="44800" marR="89575" marL="89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Quattrocento Sans"/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lt1"/>
                          </a:solidFill>
                        </a:rPr>
                        <a:t>Status / Key Dates</a:t>
                      </a:r>
                      <a:endParaRPr/>
                    </a:p>
                  </a:txBody>
                  <a:tcPr marT="89575" marB="44800" marR="89575" marL="89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528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Quattrocento Sans"/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</a:rPr>
                        <a:t>TSMC Arizona — First Fab</a:t>
                      </a:r>
                      <a:endParaRPr/>
                    </a:p>
                  </a:txBody>
                  <a:tcPr marT="89575" marB="44800" marR="89575" marL="89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Quattrocento Sans"/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</a:rPr>
                        <a:t>Near Phoenix, Arizona</a:t>
                      </a:r>
                      <a:endParaRPr/>
                    </a:p>
                  </a:txBody>
                  <a:tcPr marT="89575" marB="44800" marR="89575" marL="89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Quattrocento Sans"/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</a:rPr>
                        <a:t>Advanced logic chips (4-nm process)</a:t>
                      </a:r>
                      <a:endParaRPr/>
                    </a:p>
                  </a:txBody>
                  <a:tcPr marT="89575" marB="44800" marR="89575" marL="89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Quattrocento Sans"/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</a:rPr>
                        <a:t>Started high-volume production Q4 2024. </a:t>
                      </a:r>
                      <a:endParaRPr/>
                    </a:p>
                  </a:txBody>
                  <a:tcPr marT="89575" marB="44800" marR="89575" marL="89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528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Quattrocento Sans"/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</a:rPr>
                        <a:t>TSMC Arizona — Second Fab</a:t>
                      </a:r>
                      <a:endParaRPr/>
                    </a:p>
                  </a:txBody>
                  <a:tcPr marT="89575" marB="44800" marR="89575" marL="89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Quattrocento Sans"/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</a:rPr>
                        <a:t>Arizona</a:t>
                      </a:r>
                      <a:endParaRPr/>
                    </a:p>
                  </a:txBody>
                  <a:tcPr marT="89575" marB="44800" marR="89575" marL="89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Quattrocento Sans"/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</a:rPr>
                        <a:t>N3 logic (3-nm process)</a:t>
                      </a:r>
                      <a:endParaRPr/>
                    </a:p>
                  </a:txBody>
                  <a:tcPr marT="89575" marB="44800" marR="89575" marL="89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Quattrocento Sans"/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</a:rPr>
                        <a:t>Building the fab structure completed in 2025; expected operations later (target 2028 for some) </a:t>
                      </a:r>
                      <a:endParaRPr/>
                    </a:p>
                  </a:txBody>
                  <a:tcPr marT="89575" marB="44800" marR="89575" marL="89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886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Quattrocento Sans"/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</a:rPr>
                        <a:t>TSMC Arizona — Third Fab</a:t>
                      </a:r>
                      <a:endParaRPr/>
                    </a:p>
                  </a:txBody>
                  <a:tcPr marT="89575" marB="44800" marR="89575" marL="89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Quattrocento Sans"/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</a:rPr>
                        <a:t>Arizona</a:t>
                      </a:r>
                      <a:endParaRPr/>
                    </a:p>
                  </a:txBody>
                  <a:tcPr marT="89575" marB="44800" marR="89575" marL="89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Quattrocento Sans"/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</a:rPr>
                        <a:t>Aiming for even more advanced (2-nm / A16 process) logic / leading-edge chips</a:t>
                      </a:r>
                      <a:endParaRPr/>
                    </a:p>
                  </a:txBody>
                  <a:tcPr marT="89575" marB="44800" marR="89575" marL="89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Quattrocento Sans"/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</a:rPr>
                        <a:t>Broke ground in April 2025; scheduled for operations by end of decade.</a:t>
                      </a:r>
                      <a:endParaRPr/>
                    </a:p>
                  </a:txBody>
                  <a:tcPr marT="89575" marB="44800" marR="89575" marL="89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886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Quattrocento Sans"/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</a:rPr>
                        <a:t>GlobalWafers – Sherman, Texas</a:t>
                      </a:r>
                      <a:endParaRPr/>
                    </a:p>
                  </a:txBody>
                  <a:tcPr marT="89575" marB="44800" marR="89575" marL="89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Quattrocento Sans"/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</a:rPr>
                        <a:t>Sherman, Texas</a:t>
                      </a:r>
                      <a:endParaRPr/>
                    </a:p>
                  </a:txBody>
                  <a:tcPr marT="89575" marB="44800" marR="89575" marL="89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Quattrocento Sans"/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</a:rPr>
                        <a:t>300mm silicon wafer fabrication (silicon substrate / wafer supply)</a:t>
                      </a:r>
                      <a:endParaRPr/>
                    </a:p>
                  </a:txBody>
                  <a:tcPr marT="89575" marB="44800" marR="89575" marL="89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Quattrocento Sans"/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</a:rPr>
                        <a:t>Opened May 2025; first of three planned fabs in Sherman. </a:t>
                      </a:r>
                      <a:endParaRPr/>
                    </a:p>
                  </a:txBody>
                  <a:tcPr marT="89575" marB="44800" marR="89575" marL="89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7076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Quattrocento Sans"/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</a:rPr>
                        <a:t>Amkor – Arizona Packaging Plant</a:t>
                      </a:r>
                      <a:endParaRPr/>
                    </a:p>
                  </a:txBody>
                  <a:tcPr marT="89575" marB="44800" marR="89575" marL="89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Quattrocento Sans"/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</a:rPr>
                        <a:t>Peoria, Arizona</a:t>
                      </a:r>
                      <a:endParaRPr/>
                    </a:p>
                  </a:txBody>
                  <a:tcPr marT="89575" marB="44800" marR="89575" marL="89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Quattrocento Sans"/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</a:rPr>
                        <a:t>Advanced packaging and testing (back-end chip processes)</a:t>
                      </a:r>
                      <a:endParaRPr/>
                    </a:p>
                  </a:txBody>
                  <a:tcPr marT="89575" marB="44800" marR="89575" marL="89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Quattrocento Sans"/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</a:rPr>
                        <a:t>Approved in August 2025; projected begin production in early 2028.</a:t>
                      </a:r>
                      <a:endParaRPr/>
                    </a:p>
                  </a:txBody>
                  <a:tcPr marT="89575" marB="44800" marR="89575" marL="89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7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State Incentives</a:t>
            </a:r>
            <a:endParaRPr/>
          </a:p>
        </p:txBody>
      </p:sp>
      <p:sp>
        <p:nvSpPr>
          <p:cNvPr id="96" name="Google Shape;96;p7"/>
          <p:cNvSpPr txBox="1"/>
          <p:nvPr>
            <p:ph idx="1" type="body"/>
          </p:nvPr>
        </p:nvSpPr>
        <p:spPr>
          <a:xfrm>
            <a:off x="444500" y="1463040"/>
            <a:ext cx="5330952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838"/>
              </a:buClr>
              <a:buSzPts val="1600"/>
              <a:buFont typeface="Arial"/>
              <a:buChar char="•"/>
            </a:pPr>
            <a:r>
              <a:rPr b="1" lang="en-US">
                <a:solidFill>
                  <a:srgbClr val="3B3838"/>
                </a:solidFill>
              </a:rPr>
              <a:t>New York State: A Global Semiconductor Hub</a:t>
            </a:r>
            <a:endParaRPr>
              <a:solidFill>
                <a:srgbClr val="3B3838"/>
              </a:solidFill>
            </a:endParaRPr>
          </a:p>
          <a:p>
            <a:pPr indent="-285750" lvl="0" marL="28575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B3838"/>
              </a:buClr>
              <a:buSzPts val="1600"/>
              <a:buFont typeface="Arial"/>
              <a:buChar char="•"/>
            </a:pPr>
            <a:r>
              <a:rPr lang="en-US">
                <a:solidFill>
                  <a:srgbClr val="3B3838"/>
                </a:solidFill>
              </a:rPr>
              <a:t>New</a:t>
            </a:r>
            <a:r>
              <a:rPr lang="en-US"/>
              <a:t> York State is home to the fastest growing semiconductor ecosystem in the nation. 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"We are building a semiconductor highway along the I-90 corridor from Albany to Buffalo bringing with it good paying jobs and transforming our economy. </a:t>
            </a:r>
            <a:br>
              <a:rPr lang="en-US"/>
            </a:br>
            <a:br>
              <a:rPr lang="en-US"/>
            </a:br>
            <a:r>
              <a:rPr lang="en-US"/>
              <a:t>By 2030, 1 in 4 U.S.-made chips will be produced in [and around] Upstate New York, making [the Empire State] the country’s leading hub for semiconductor manufacturing." - Governor Kathy Hochul</a:t>
            </a:r>
            <a:endParaRPr/>
          </a:p>
        </p:txBody>
      </p:sp>
      <p:pic>
        <p:nvPicPr>
          <p:cNvPr descr="A white text over a yellow background&#10;&#10;AI-generated content may be incorrect." id="97" name="Google Shape;97;p7"/>
          <p:cNvPicPr preferRelativeResize="0"/>
          <p:nvPr/>
        </p:nvPicPr>
        <p:blipFill rotWithShape="1">
          <a:blip r:embed="rId3">
            <a:alphaModFix/>
          </a:blip>
          <a:srcRect b="-606" l="0" r="66964" t="171"/>
          <a:stretch/>
        </p:blipFill>
        <p:spPr>
          <a:xfrm>
            <a:off x="7097485" y="1201018"/>
            <a:ext cx="3995069" cy="186827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white text over a yellow background&#10;&#10;AI-generated content may be incorrect." id="98" name="Google Shape;98;p7"/>
          <p:cNvPicPr preferRelativeResize="0"/>
          <p:nvPr/>
        </p:nvPicPr>
        <p:blipFill rotWithShape="1">
          <a:blip r:embed="rId3">
            <a:alphaModFix/>
          </a:blip>
          <a:srcRect b="-588" l="33528" r="33438" t="-588"/>
          <a:stretch/>
        </p:blipFill>
        <p:spPr>
          <a:xfrm>
            <a:off x="7097485" y="2975389"/>
            <a:ext cx="3994755" cy="18820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white text over a yellow background&#10;&#10;AI-generated content may be incorrect." id="99" name="Google Shape;99;p7"/>
          <p:cNvPicPr preferRelativeResize="0"/>
          <p:nvPr/>
        </p:nvPicPr>
        <p:blipFill rotWithShape="1">
          <a:blip r:embed="rId3">
            <a:alphaModFix/>
          </a:blip>
          <a:srcRect b="-877" l="66847" r="90" t="-292"/>
          <a:stretch/>
        </p:blipFill>
        <p:spPr>
          <a:xfrm>
            <a:off x="7097485" y="4804188"/>
            <a:ext cx="3998287" cy="1881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8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Location</a:t>
            </a:r>
            <a:endParaRPr/>
          </a:p>
        </p:txBody>
      </p:sp>
      <p:sp>
        <p:nvSpPr>
          <p:cNvPr id="105" name="Google Shape;105;p8"/>
          <p:cNvSpPr txBox="1"/>
          <p:nvPr>
            <p:ph idx="1" type="body"/>
          </p:nvPr>
        </p:nvSpPr>
        <p:spPr>
          <a:xfrm>
            <a:off x="444500" y="1463040"/>
            <a:ext cx="5330952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Quattrocento Sans"/>
              <a:buNone/>
            </a:pPr>
            <a:r>
              <a:rPr lang="en-US"/>
              <a:t>In New York State there are seven big semiconductor companies: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0000"/>
              </a:buClr>
              <a:buSzPts val="1600"/>
              <a:buFont typeface="Arial"/>
              <a:buChar char="•"/>
            </a:pPr>
            <a:r>
              <a:rPr lang="en-US">
                <a:solidFill>
                  <a:srgbClr val="FF0000"/>
                </a:solidFill>
              </a:rPr>
              <a:t>IBM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0000"/>
              </a:buClr>
              <a:buSzPts val="1600"/>
              <a:buFont typeface="Arial"/>
              <a:buChar char="•"/>
            </a:pPr>
            <a:r>
              <a:rPr lang="en-US">
                <a:solidFill>
                  <a:srgbClr val="FF0000"/>
                </a:solidFill>
              </a:rPr>
              <a:t>Micron Technologies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0000"/>
              </a:buClr>
              <a:buSzPts val="1600"/>
              <a:buFont typeface="Arial"/>
              <a:buChar char="•"/>
            </a:pPr>
            <a:r>
              <a:rPr lang="en-US">
                <a:solidFill>
                  <a:srgbClr val="FF0000"/>
                </a:solidFill>
              </a:rPr>
              <a:t>Applied Materials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0000"/>
              </a:buClr>
              <a:buSzPts val="1600"/>
              <a:buFont typeface="Arial"/>
              <a:buChar char="•"/>
            </a:pPr>
            <a:r>
              <a:rPr lang="en-US">
                <a:solidFill>
                  <a:srgbClr val="FF0000"/>
                </a:solidFill>
              </a:rPr>
              <a:t>Tokyo Electron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0000"/>
              </a:buClr>
              <a:buSzPts val="1600"/>
              <a:buFont typeface="Arial"/>
              <a:buChar char="•"/>
            </a:pPr>
            <a:r>
              <a:rPr lang="en-US">
                <a:solidFill>
                  <a:srgbClr val="FF0000"/>
                </a:solidFill>
              </a:rPr>
              <a:t>ASML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0000"/>
              </a:buClr>
              <a:buSzPts val="1600"/>
              <a:buFont typeface="Arial"/>
              <a:buChar char="•"/>
            </a:pPr>
            <a:r>
              <a:rPr lang="en-US">
                <a:solidFill>
                  <a:srgbClr val="FF0000"/>
                </a:solidFill>
              </a:rPr>
              <a:t>GlobalFoundries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Samsung Semiconductor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Quattrocento Sans"/>
              <a:buNone/>
            </a:pPr>
            <a:r>
              <a:rPr lang="en-US"/>
              <a:t>The red is less then 20 min away</a:t>
            </a:r>
            <a:endParaRPr/>
          </a:p>
        </p:txBody>
      </p:sp>
      <p:pic>
        <p:nvPicPr>
          <p:cNvPr descr="A map of the world with a circle around it&#10;&#10;AI-generated content may be incorrect." id="106" name="Google Shape;10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74394" y="1279609"/>
            <a:ext cx="5665872" cy="54117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9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Location Cont. - NORDTECH: Northeastern Region Tech HUB</a:t>
            </a:r>
            <a:endParaRPr/>
          </a:p>
        </p:txBody>
      </p:sp>
      <p:sp>
        <p:nvSpPr>
          <p:cNvPr id="112" name="Google Shape;112;p9"/>
          <p:cNvSpPr txBox="1"/>
          <p:nvPr>
            <p:ph idx="1" type="body"/>
          </p:nvPr>
        </p:nvSpPr>
        <p:spPr>
          <a:xfrm>
            <a:off x="444500" y="1463040"/>
            <a:ext cx="5330952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Funded through the Chips and Science Act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A part of the U.S. Microelectronics Commons, an initiative from the DOD to decrease dependence on foreign microelectronics supply chains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Microelectronics supply chains are </a:t>
            </a:r>
            <a:r>
              <a:rPr lang="en-US">
                <a:solidFill>
                  <a:srgbClr val="FF0000"/>
                </a:solidFill>
              </a:rPr>
              <a:t>critical</a:t>
            </a:r>
            <a:r>
              <a:rPr lang="en-US"/>
              <a:t> to the functioning of the entire U.S. economy. </a:t>
            </a:r>
            <a:endParaRPr/>
          </a:p>
        </p:txBody>
      </p:sp>
      <p:pic>
        <p:nvPicPr>
          <p:cNvPr descr="A map of the state of new york&#10;&#10;Description automatically generated" id="113" name="Google Shape;113;p9"/>
          <p:cNvPicPr preferRelativeResize="0"/>
          <p:nvPr/>
        </p:nvPicPr>
        <p:blipFill rotWithShape="1">
          <a:blip r:embed="rId3">
            <a:alphaModFix/>
          </a:blip>
          <a:srcRect b="0" l="4994" r="-741" t="5979"/>
          <a:stretch/>
        </p:blipFill>
        <p:spPr>
          <a:xfrm>
            <a:off x="5935460" y="1950066"/>
            <a:ext cx="5969604" cy="36276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0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Talent Shortage</a:t>
            </a:r>
            <a:endParaRPr/>
          </a:p>
        </p:txBody>
      </p:sp>
      <p:sp>
        <p:nvSpPr>
          <p:cNvPr id="119" name="Google Shape;119;p10"/>
          <p:cNvSpPr txBox="1"/>
          <p:nvPr>
            <p:ph idx="1" type="body"/>
          </p:nvPr>
        </p:nvSpPr>
        <p:spPr>
          <a:xfrm>
            <a:off x="444499" y="1463040"/>
            <a:ext cx="5445937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Quattrocento Sans"/>
              <a:buNone/>
            </a:pPr>
            <a:r>
              <a:rPr b="1" lang="en-US"/>
              <a:t>Significant Shortage: </a:t>
            </a:r>
            <a:r>
              <a:rPr lang="en-US"/>
              <a:t>The U.S. semiconductor industry faces a severe shortage of hardware designers.  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An estimated shortfall of 59,000 to 146,000 workers by 2029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Rising needs for chips in AI, cloud computing, automotive, IoT, etc. 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Governmental policies and incentives to localize or secure chip manufacturing, 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Investment in cutting-edge semiconductor technologies.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Quattrocento Sans"/>
              <a:buNone/>
            </a:pPr>
            <a:r>
              <a:rPr lang="en-US"/>
              <a:t>Note: The semiconductor industry does not have a shortage of applicants, they have a shortage of people with specialized skills. </a:t>
            </a:r>
            <a:endParaRPr/>
          </a:p>
          <a:p>
            <a:pPr indent="-184150" lvl="0" marL="28575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None/>
            </a:pPr>
            <a:r>
              <a:t/>
            </a:r>
            <a:endParaRPr/>
          </a:p>
          <a:p>
            <a:pPr indent="-184150" lvl="0" marL="28575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Quattrocento San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Quattrocento Sans"/>
              <a:buNone/>
            </a:pPr>
            <a:r>
              <a:t/>
            </a:r>
            <a:endParaRPr/>
          </a:p>
        </p:txBody>
      </p:sp>
      <p:pic>
        <p:nvPicPr>
          <p:cNvPr id="120" name="Google Shape;12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98690" y="2597769"/>
            <a:ext cx="5330952" cy="2332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1"/>
          <p:cNvSpPr txBox="1"/>
          <p:nvPr>
            <p:ph type="title"/>
          </p:nvPr>
        </p:nvSpPr>
        <p:spPr>
          <a:xfrm>
            <a:off x="448056" y="2551176"/>
            <a:ext cx="11466499" cy="884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Quattrocento Sans"/>
              <a:buNone/>
            </a:pPr>
            <a:r>
              <a:rPr lang="en-US"/>
              <a:t>Why does EPS/EDS exist here and now?</a:t>
            </a:r>
            <a:endParaRPr/>
          </a:p>
        </p:txBody>
      </p:sp>
      <p:sp>
        <p:nvSpPr>
          <p:cNvPr id="126" name="Google Shape;126;p11"/>
          <p:cNvSpPr txBox="1"/>
          <p:nvPr>
            <p:ph idx="1" type="body"/>
          </p:nvPr>
        </p:nvSpPr>
        <p:spPr>
          <a:xfrm>
            <a:off x="448056" y="3575304"/>
            <a:ext cx="10222732" cy="86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62A1"/>
              </a:buClr>
              <a:buSzPts val="2400"/>
              <a:buFont typeface="Quattrocento Sans"/>
              <a:buNone/>
            </a:pPr>
            <a:r>
              <a:rPr lang="en-US"/>
              <a:t>It is the perfect time and place to start a career in the </a:t>
            </a:r>
            <a:br>
              <a:rPr lang="en-US"/>
            </a:br>
            <a:r>
              <a:rPr lang="en-US" u="sng"/>
              <a:t>semiconductor industry!</a:t>
            </a:r>
            <a:endParaRPr/>
          </a:p>
        </p:txBody>
      </p:sp>
      <p:pic>
        <p:nvPicPr>
          <p:cNvPr descr="A blue and black logo with a globe and text&#10;&#10;AI-generated content may be incorrect." id="127" name="Google Shape;12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61295" y="356435"/>
            <a:ext cx="2110040" cy="8111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2"/>
          <p:cNvSpPr txBox="1"/>
          <p:nvPr>
            <p:ph type="title"/>
          </p:nvPr>
        </p:nvSpPr>
        <p:spPr>
          <a:xfrm>
            <a:off x="448056" y="2551176"/>
            <a:ext cx="9922447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Quattrocento Sans"/>
              <a:buNone/>
            </a:pPr>
            <a:r>
              <a:rPr lang="en-US"/>
              <a:t>Programs</a:t>
            </a:r>
            <a:endParaRPr/>
          </a:p>
        </p:txBody>
      </p:sp>
      <p:sp>
        <p:nvSpPr>
          <p:cNvPr id="133" name="Google Shape;133;p12"/>
          <p:cNvSpPr txBox="1"/>
          <p:nvPr>
            <p:ph idx="1" type="body"/>
          </p:nvPr>
        </p:nvSpPr>
        <p:spPr>
          <a:xfrm>
            <a:off x="448056" y="3575304"/>
            <a:ext cx="9921943" cy="86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62A1"/>
              </a:buClr>
              <a:buSzPts val="2400"/>
              <a:buFont typeface="Quattrocento Sans"/>
              <a:buNone/>
            </a:pPr>
            <a:r>
              <a:rPr lang="en-US"/>
              <a:t>Providing value to the student body</a:t>
            </a:r>
            <a:endParaRPr/>
          </a:p>
        </p:txBody>
      </p:sp>
      <p:pic>
        <p:nvPicPr>
          <p:cNvPr descr="A blue and black logo with a globe and text&#10;&#10;AI-generated content may be incorrect." id="134" name="Google Shape;134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61295" y="356435"/>
            <a:ext cx="2110040" cy="8111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3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Driving Accessibility</a:t>
            </a:r>
            <a:endParaRPr/>
          </a:p>
        </p:txBody>
      </p:sp>
      <p:grpSp>
        <p:nvGrpSpPr>
          <p:cNvPr id="140" name="Google Shape;140;p13"/>
          <p:cNvGrpSpPr/>
          <p:nvPr/>
        </p:nvGrpSpPr>
        <p:grpSpPr>
          <a:xfrm>
            <a:off x="2134771" y="1963913"/>
            <a:ext cx="7830000" cy="3600001"/>
            <a:chOff x="1690271" y="500873"/>
            <a:chExt cx="7830000" cy="3600001"/>
          </a:xfrm>
        </p:grpSpPr>
        <p:sp>
          <p:nvSpPr>
            <p:cNvPr id="141" name="Google Shape;141;p13"/>
            <p:cNvSpPr/>
            <p:nvPr/>
          </p:nvSpPr>
          <p:spPr>
            <a:xfrm>
              <a:off x="2392271" y="500873"/>
              <a:ext cx="2196000" cy="2196000"/>
            </a:xfrm>
            <a:prstGeom prst="ellipse">
              <a:avLst/>
            </a:prstGeom>
            <a:solidFill>
              <a:srgbClr val="CDD4E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3"/>
            <p:cNvSpPr/>
            <p:nvPr/>
          </p:nvSpPr>
          <p:spPr>
            <a:xfrm>
              <a:off x="2860271" y="968874"/>
              <a:ext cx="1260000" cy="12600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3"/>
            <p:cNvSpPr/>
            <p:nvPr/>
          </p:nvSpPr>
          <p:spPr>
            <a:xfrm>
              <a:off x="1690271" y="3380874"/>
              <a:ext cx="36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3"/>
            <p:cNvSpPr txBox="1"/>
            <p:nvPr/>
          </p:nvSpPr>
          <p:spPr>
            <a:xfrm>
              <a:off x="1690271" y="3380874"/>
              <a:ext cx="36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200"/>
                <a:buFont typeface="Quattrocento Sans"/>
                <a:buNone/>
              </a:pPr>
              <a:r>
                <a:rPr b="0" i="0" lang="en-US" sz="42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OPPORTUNITY</a:t>
              </a:r>
              <a:endParaRPr/>
            </a:p>
          </p:txBody>
        </p:sp>
        <p:sp>
          <p:nvSpPr>
            <p:cNvPr id="145" name="Google Shape;145;p13"/>
            <p:cNvSpPr/>
            <p:nvPr/>
          </p:nvSpPr>
          <p:spPr>
            <a:xfrm>
              <a:off x="6622271" y="500873"/>
              <a:ext cx="2196000" cy="2196000"/>
            </a:xfrm>
            <a:prstGeom prst="ellipse">
              <a:avLst/>
            </a:prstGeom>
            <a:solidFill>
              <a:srgbClr val="CDD4E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3"/>
            <p:cNvSpPr/>
            <p:nvPr/>
          </p:nvSpPr>
          <p:spPr>
            <a:xfrm>
              <a:off x="7090271" y="968874"/>
              <a:ext cx="1260000" cy="12600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3"/>
            <p:cNvSpPr/>
            <p:nvPr/>
          </p:nvSpPr>
          <p:spPr>
            <a:xfrm>
              <a:off x="5920271" y="3380874"/>
              <a:ext cx="36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3"/>
            <p:cNvSpPr txBox="1"/>
            <p:nvPr/>
          </p:nvSpPr>
          <p:spPr>
            <a:xfrm>
              <a:off x="5920271" y="3380874"/>
              <a:ext cx="36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200"/>
                <a:buFont typeface="Quattrocento Sans"/>
                <a:buNone/>
              </a:pPr>
              <a:r>
                <a:rPr b="0" i="0" lang="en-US" sz="42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KNOWLEDGE</a:t>
              </a:r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4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Opportunity – Industry Tours</a:t>
            </a:r>
            <a:endParaRPr/>
          </a:p>
        </p:txBody>
      </p:sp>
      <p:sp>
        <p:nvSpPr>
          <p:cNvPr id="155" name="Google Shape;155;p14"/>
          <p:cNvSpPr txBox="1"/>
          <p:nvPr>
            <p:ph idx="1" type="body"/>
          </p:nvPr>
        </p:nvSpPr>
        <p:spPr>
          <a:xfrm>
            <a:off x="444500" y="1465862"/>
            <a:ext cx="5330952" cy="51635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b="1" lang="en-US"/>
              <a:t>Albany Nanotech Complex</a:t>
            </a:r>
            <a:endParaRPr/>
          </a:p>
          <a:p>
            <a:pPr indent="-285750" lvl="1" marL="56896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A3838"/>
              </a:buClr>
              <a:buSzPts val="1600"/>
              <a:buChar char="•"/>
            </a:pPr>
            <a:r>
              <a:rPr lang="en-US"/>
              <a:t>Collaboration with the Center for Materials, Devices, and Integrated Systems (CMDIS)</a:t>
            </a:r>
            <a:endParaRPr/>
          </a:p>
          <a:p>
            <a:pPr indent="-285750" lvl="1" marL="56896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A3838"/>
              </a:buClr>
              <a:buSzPts val="1600"/>
              <a:buChar char="•"/>
            </a:pPr>
            <a:r>
              <a:rPr lang="en-US"/>
              <a:t>A state-of-the-art campus that brings together industry leaders, academia, and international partners to develop next-generation chips and chip fabrication processes. </a:t>
            </a:r>
            <a:endParaRPr/>
          </a:p>
          <a:p>
            <a:pPr indent="-285750" lvl="1" marL="56896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A3838"/>
              </a:buClr>
              <a:buSzPts val="1600"/>
              <a:buChar char="•"/>
            </a:pPr>
            <a:r>
              <a:rPr lang="en-US"/>
              <a:t>Major Companies: IBM, Applied Materials, Tokyo Electron, Wolfspeed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b="1" lang="en-US"/>
              <a:t>GlobalFoundries Fab 8</a:t>
            </a:r>
            <a:endParaRPr b="1"/>
          </a:p>
          <a:p>
            <a:pPr indent="-285750" lvl="1" marL="56896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A3838"/>
              </a:buClr>
              <a:buSzPts val="1600"/>
              <a:buChar char="•"/>
            </a:pPr>
            <a:r>
              <a:rPr lang="en-US"/>
              <a:t>Collaboration with American Institute of Chemical Engineers @ RPI (AIChE)</a:t>
            </a:r>
            <a:endParaRPr/>
          </a:p>
          <a:p>
            <a:pPr indent="-285750" lvl="1" marL="56896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A3838"/>
              </a:buClr>
              <a:buSzPts val="1600"/>
              <a:buChar char="•"/>
            </a:pPr>
            <a:r>
              <a:rPr lang="en-US"/>
              <a:t>A world-class semiconductor fabrication facility specializing in high-performance chips for a variety of applications, including consumer electronics, telecommunications, and automotive systems.</a:t>
            </a:r>
            <a:endParaRPr/>
          </a:p>
        </p:txBody>
      </p:sp>
      <p:pic>
        <p:nvPicPr>
          <p:cNvPr descr="A group of people standing in front of a large white sign&#10;&#10;AI-generated content may be incorrect." id="156" name="Google Shape;156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0" y="1228740"/>
            <a:ext cx="4745608" cy="28188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alternative text description for this image" id="157" name="Google Shape;157;p14"/>
          <p:cNvPicPr preferRelativeResize="0"/>
          <p:nvPr/>
        </p:nvPicPr>
        <p:blipFill rotWithShape="1">
          <a:blip r:embed="rId4">
            <a:alphaModFix/>
          </a:blip>
          <a:srcRect b="8340" l="0" r="0" t="0"/>
          <a:stretch/>
        </p:blipFill>
        <p:spPr>
          <a:xfrm>
            <a:off x="8791521" y="3313013"/>
            <a:ext cx="2863523" cy="33163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5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Opportunity – Off-Campus Conferences</a:t>
            </a:r>
            <a:endParaRPr/>
          </a:p>
        </p:txBody>
      </p:sp>
      <p:sp>
        <p:nvSpPr>
          <p:cNvPr id="163" name="Google Shape;163;p15"/>
          <p:cNvSpPr txBox="1"/>
          <p:nvPr>
            <p:ph idx="1" type="body"/>
          </p:nvPr>
        </p:nvSpPr>
        <p:spPr>
          <a:xfrm>
            <a:off x="444500" y="1463040"/>
            <a:ext cx="5330952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2025 37th Annual SEMI Advanced Semiconductor Manufacturing Conference (May 5</a:t>
            </a:r>
            <a:r>
              <a:rPr baseline="30000" lang="en-US" sz="1100"/>
              <a:t>th</a:t>
            </a:r>
            <a:r>
              <a:rPr lang="en-US"/>
              <a:t> – May 8</a:t>
            </a:r>
            <a:r>
              <a:rPr baseline="30000" lang="en-US" sz="1100"/>
              <a:t>th</a:t>
            </a:r>
            <a:r>
              <a:rPr lang="en-US"/>
              <a:t>)</a:t>
            </a:r>
            <a:endParaRPr/>
          </a:p>
          <a:p>
            <a:pPr indent="-285750" lvl="1" marL="56896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Albany, NY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37</a:t>
            </a:r>
            <a:r>
              <a:rPr baseline="30000" lang="en-US"/>
              <a:t>th</a:t>
            </a:r>
            <a:r>
              <a:rPr lang="en-US"/>
              <a:t> Annual Electronic Packaging Symposium </a:t>
            </a:r>
            <a:endParaRPr/>
          </a:p>
          <a:p>
            <a:pPr indent="-285750" lvl="1" marL="56896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Char char="•"/>
            </a:pPr>
            <a:r>
              <a:rPr lang="en-US"/>
              <a:t>Binghamton, NY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Smaller seminars at the ANC also happen and we will provide transport to those. </a:t>
            </a:r>
            <a:endParaRPr/>
          </a:p>
          <a:p>
            <a:pPr indent="-285750" lvl="1" marL="569214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Char char="•"/>
            </a:pPr>
            <a:r>
              <a:rPr lang="en-US"/>
              <a:t>RPI Semiconductor CoLab Catalyst Seminars</a:t>
            </a:r>
            <a:endParaRPr/>
          </a:p>
        </p:txBody>
      </p:sp>
      <p:pic>
        <p:nvPicPr>
          <p:cNvPr descr="Annual Conference - Baby Friendly Initiative" id="164" name="Google Shape;16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86016" y="1533144"/>
            <a:ext cx="4008120" cy="20040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WRC Moves to Tyson Agriculture Research Center | Arkansas Water Currents" id="165" name="Google Shape;165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86016" y="3931740"/>
            <a:ext cx="4008120" cy="19435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6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Opportunity – On-Campus Colloquiums </a:t>
            </a:r>
            <a:endParaRPr/>
          </a:p>
        </p:txBody>
      </p:sp>
      <p:sp>
        <p:nvSpPr>
          <p:cNvPr id="171" name="Google Shape;171;p16"/>
          <p:cNvSpPr txBox="1"/>
          <p:nvPr>
            <p:ph idx="1" type="body"/>
          </p:nvPr>
        </p:nvSpPr>
        <p:spPr>
          <a:xfrm>
            <a:off x="444500" y="1463040"/>
            <a:ext cx="5330952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An academic conference featuring invited speakers from industry and academia hosted by YOUR EPS/EDS CHAPTER!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Currently working with the IEEE regional section to bring you a pool of companies to network with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Environment to collaborate and learn about the latest tech advancements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Quattrocento San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Quattrocento Sans"/>
              <a:buNone/>
            </a:pPr>
            <a:r>
              <a:t/>
            </a:r>
            <a:endParaRPr/>
          </a:p>
        </p:txBody>
      </p:sp>
      <p:pic>
        <p:nvPicPr>
          <p:cNvPr descr="A group of people in a lecture hall&#10;&#10;Description automatically generated" id="172" name="Google Shape;17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98690" y="1764807"/>
            <a:ext cx="5330952" cy="39982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7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Semiconductor Summit</a:t>
            </a:r>
            <a:endParaRPr/>
          </a:p>
        </p:txBody>
      </p:sp>
      <p:sp>
        <p:nvSpPr>
          <p:cNvPr id="178" name="Google Shape;178;p17"/>
          <p:cNvSpPr txBox="1"/>
          <p:nvPr>
            <p:ph idx="1" type="body"/>
          </p:nvPr>
        </p:nvSpPr>
        <p:spPr>
          <a:xfrm>
            <a:off x="444500" y="1463040"/>
            <a:ext cx="5330952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Semiconductor Careers Summit occurring at the end of the spring semester in EMPAC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Great opportunity for high-level semiconductor industry awareness, workforce development, and career guidance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Last year featured 10 companies:</a:t>
            </a:r>
            <a:endParaRPr/>
          </a:p>
          <a:p>
            <a:pPr indent="-285750" lvl="1" marL="56921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600"/>
              <a:buChar char="•"/>
            </a:pPr>
            <a:r>
              <a:rPr lang="en-US"/>
              <a:t>Apple, Applied Materials, ASML, EMD Electronics, Entegris, GlobalFoundries, IBM, Marvell, Rapidus, Tokyo Electron</a:t>
            </a:r>
            <a:endParaRPr/>
          </a:p>
        </p:txBody>
      </p:sp>
      <p:pic>
        <p:nvPicPr>
          <p:cNvPr descr="No alternative text description for this image" id="179" name="Google Shape;179;p17"/>
          <p:cNvPicPr preferRelativeResize="0"/>
          <p:nvPr/>
        </p:nvPicPr>
        <p:blipFill rotWithShape="1">
          <a:blip r:embed="rId3">
            <a:alphaModFix/>
          </a:blip>
          <a:srcRect b="0" l="3918" r="0" t="0"/>
          <a:stretch/>
        </p:blipFill>
        <p:spPr>
          <a:xfrm>
            <a:off x="6618288" y="1320401"/>
            <a:ext cx="4010025" cy="2781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alternative text description for this image" id="180" name="Google Shape;180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10791" y="4262986"/>
            <a:ext cx="3825017" cy="2549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8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Knowledge – Seminar Series</a:t>
            </a:r>
            <a:endParaRPr/>
          </a:p>
        </p:txBody>
      </p:sp>
      <p:sp>
        <p:nvSpPr>
          <p:cNvPr id="186" name="Google Shape;186;p18"/>
          <p:cNvSpPr txBox="1"/>
          <p:nvPr>
            <p:ph idx="1" type="body"/>
          </p:nvPr>
        </p:nvSpPr>
        <p:spPr>
          <a:xfrm>
            <a:off x="444500" y="1463040"/>
            <a:ext cx="5330952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Officer-led presentation and discussion on topical issues in the semiconductor field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Learn content that will prepare you for interviews &amp; enable meaningful conversation with industry engineers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Excellent way to learn and engage with the field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Sometimes, there is pizza!</a:t>
            </a:r>
            <a:endParaRPr/>
          </a:p>
        </p:txBody>
      </p:sp>
      <p:pic>
        <p:nvPicPr>
          <p:cNvPr descr="A group of people in a room&#10;&#10;Description automatically generated" id="187" name="Google Shape;18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51987" y="4089905"/>
            <a:ext cx="3355975" cy="25169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screenshot of a computer&#10;&#10;AI-generated content may be incorrect." id="188" name="Google Shape;188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51987" y="1562558"/>
            <a:ext cx="3359728" cy="18841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erson in a white shirt&#10;&#10;AI-generated content may be incorrect." id="189" name="Google Shape;189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4068" y="4311819"/>
            <a:ext cx="4368512" cy="245133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erson pointing at a screen&#10;&#10;AI-generated content may be incorrect." id="190" name="Google Shape;190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52580" y="4311819"/>
            <a:ext cx="2199407" cy="22950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9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Knowledge – Distinguished Lecturer Seminars</a:t>
            </a:r>
            <a:endParaRPr/>
          </a:p>
        </p:txBody>
      </p:sp>
      <p:sp>
        <p:nvSpPr>
          <p:cNvPr id="196" name="Google Shape;196;p19"/>
          <p:cNvSpPr txBox="1"/>
          <p:nvPr>
            <p:ph idx="1" type="body"/>
          </p:nvPr>
        </p:nvSpPr>
        <p:spPr>
          <a:xfrm>
            <a:off x="444500" y="1463040"/>
            <a:ext cx="5330952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EPS/EDS Distinguished Lecturers from industry and academia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Opportunities to learn about cutting edge research and connect directly with engineers and researchers from industry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There will be pizza!</a:t>
            </a:r>
            <a:endParaRPr/>
          </a:p>
        </p:txBody>
      </p:sp>
      <p:pic>
        <p:nvPicPr>
          <p:cNvPr descr="A group of people in a lecture hall&#10;&#10;AI-generated content may be incorrect." id="197" name="Google Shape;197;p19"/>
          <p:cNvPicPr preferRelativeResize="0"/>
          <p:nvPr/>
        </p:nvPicPr>
        <p:blipFill rotWithShape="1">
          <a:blip r:embed="rId3">
            <a:alphaModFix/>
          </a:blip>
          <a:srcRect b="0" l="0" r="0" t="37083"/>
          <a:stretch/>
        </p:blipFill>
        <p:spPr>
          <a:xfrm>
            <a:off x="6416550" y="4148659"/>
            <a:ext cx="4543425" cy="2143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9"/>
          <p:cNvPicPr preferRelativeResize="0"/>
          <p:nvPr/>
        </p:nvPicPr>
        <p:blipFill rotWithShape="1">
          <a:blip r:embed="rId4">
            <a:alphaModFix/>
          </a:blip>
          <a:srcRect b="0" l="4442" r="9279" t="0"/>
          <a:stretch/>
        </p:blipFill>
        <p:spPr>
          <a:xfrm>
            <a:off x="6416549" y="1392116"/>
            <a:ext cx="4543425" cy="2371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0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Knowledge – Mentorship</a:t>
            </a:r>
            <a:endParaRPr/>
          </a:p>
        </p:txBody>
      </p:sp>
      <p:sp>
        <p:nvSpPr>
          <p:cNvPr id="204" name="Google Shape;204;p20"/>
          <p:cNvSpPr txBox="1"/>
          <p:nvPr>
            <p:ph idx="1" type="body"/>
          </p:nvPr>
        </p:nvSpPr>
        <p:spPr>
          <a:xfrm>
            <a:off x="444500" y="1463040"/>
            <a:ext cx="5745907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Quattrocento Sans"/>
              <a:buNone/>
            </a:pPr>
            <a:r>
              <a:rPr b="1" lang="en-US" sz="2000"/>
              <a:t>Project-Based Learning:</a:t>
            </a:r>
            <a:r>
              <a:rPr lang="en-US" sz="2000"/>
              <a:t> Emphasizing hands-on experience, the program allows students to engage directly with real-world design challenges.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Quattrocento Sans"/>
              <a:buNone/>
            </a:pPr>
            <a:r>
              <a:rPr b="1" lang="en-US" sz="2000"/>
              <a:t>Tool-Focused</a:t>
            </a:r>
            <a:r>
              <a:rPr lang="en-US" sz="2000"/>
              <a:t>: Focused on teaching well-known open-source or widely-used industry tools, the program provides students with a solid understanding of their functionality and practical applications.</a:t>
            </a:r>
            <a:endParaRPr/>
          </a:p>
        </p:txBody>
      </p:sp>
      <p:pic>
        <p:nvPicPr>
          <p:cNvPr descr="A screenshot of a computer&#10;&#10;Description automatically generated" id="205" name="Google Shape;20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88415" y="1463040"/>
            <a:ext cx="3124200" cy="20268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screenshot of a computer&#10;&#10;Description automatically generated" id="206" name="Google Shape;206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10623" y="1434717"/>
            <a:ext cx="2354602" cy="20268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iscovery AIM - Structural-Thermal Simulation of a Heat Sink - Ansys ..." id="207" name="Google Shape;207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99363" y="3745707"/>
            <a:ext cx="4514850" cy="2638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1"/>
          <p:cNvSpPr txBox="1"/>
          <p:nvPr>
            <p:ph type="title"/>
          </p:nvPr>
        </p:nvSpPr>
        <p:spPr>
          <a:xfrm>
            <a:off x="448056" y="2551176"/>
            <a:ext cx="9922447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Quattrocento Sans"/>
              <a:buNone/>
            </a:pPr>
            <a:r>
              <a:rPr lang="en-US"/>
              <a:t>Packaging Foundations</a:t>
            </a:r>
            <a:endParaRPr/>
          </a:p>
        </p:txBody>
      </p:sp>
      <p:sp>
        <p:nvSpPr>
          <p:cNvPr id="213" name="Google Shape;213;p21"/>
          <p:cNvSpPr txBox="1"/>
          <p:nvPr>
            <p:ph idx="1" type="body"/>
          </p:nvPr>
        </p:nvSpPr>
        <p:spPr>
          <a:xfrm>
            <a:off x="448056" y="3575304"/>
            <a:ext cx="9921943" cy="86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62A1"/>
              </a:buClr>
              <a:buSzPts val="2400"/>
              <a:buFont typeface="Quattrocento Sans"/>
              <a:buNone/>
            </a:pPr>
            <a:r>
              <a:rPr lang="en-US"/>
              <a:t>Let’s get technical</a:t>
            </a:r>
            <a:endParaRPr/>
          </a:p>
        </p:txBody>
      </p:sp>
      <p:pic>
        <p:nvPicPr>
          <p:cNvPr descr="A blue and black logo with a globe and text&#10;&#10;AI-generated content may be incorrect." id="214" name="Google Shape;21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61295" y="356435"/>
            <a:ext cx="2110040" cy="8111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2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What is this “packaging” you speak of?</a:t>
            </a:r>
            <a:endParaRPr/>
          </a:p>
        </p:txBody>
      </p:sp>
      <p:pic>
        <p:nvPicPr>
          <p:cNvPr descr="Boxed Packaging for Intel® Core™ i9-13900K Processor" id="220" name="Google Shape;22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1077" y="3728993"/>
            <a:ext cx="451485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verview of IC packaging substrate (IC Substrate) technology" id="221" name="Google Shape;221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46018" y="3648781"/>
            <a:ext cx="3333750" cy="23350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heckmark with solid fill" id="222" name="Google Shape;222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68321" y="2353380"/>
            <a:ext cx="1295401" cy="12954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ose with solid fill" id="223" name="Google Shape;223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22051" y="2278787"/>
            <a:ext cx="1444588" cy="14445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3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What is this “packaging” you speak of?</a:t>
            </a:r>
            <a:endParaRPr/>
          </a:p>
        </p:txBody>
      </p:sp>
      <p:sp>
        <p:nvSpPr>
          <p:cNvPr id="229" name="Google Shape;229;p23"/>
          <p:cNvSpPr txBox="1"/>
          <p:nvPr>
            <p:ph idx="1" type="body"/>
          </p:nvPr>
        </p:nvSpPr>
        <p:spPr>
          <a:xfrm>
            <a:off x="444500" y="1463040"/>
            <a:ext cx="5330952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❑"/>
            </a:pPr>
            <a:r>
              <a:rPr b="1" lang="en-US"/>
              <a:t>Physical Enclosure of Chips</a:t>
            </a:r>
            <a:r>
              <a:rPr b="0" lang="en-US"/>
              <a:t>: IC packaging refers to the protective housing that encloses integrated circuits</a:t>
            </a:r>
            <a:r>
              <a:rPr lang="en-US"/>
              <a:t>.</a:t>
            </a:r>
            <a:endParaRPr/>
          </a:p>
          <a:p>
            <a:pPr indent="-285750" lvl="0" marL="28575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❑"/>
            </a:pPr>
            <a:r>
              <a:rPr b="1" lang="en-US"/>
              <a:t>Ensures Protection:</a:t>
            </a:r>
            <a:endParaRPr/>
          </a:p>
          <a:p>
            <a:pPr indent="-228600" lvl="1" marL="69723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⮚"/>
            </a:pPr>
            <a:r>
              <a:rPr b="1" lang="en-US"/>
              <a:t>Mechanical</a:t>
            </a:r>
            <a:r>
              <a:rPr lang="en-US"/>
              <a:t>: Kinetic shocks, pressure, or vibrations can fracture a wafer. </a:t>
            </a:r>
            <a:endParaRPr/>
          </a:p>
          <a:p>
            <a:pPr indent="-228600" lvl="1" marL="69723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⮚"/>
            </a:pPr>
            <a:r>
              <a:rPr b="1" lang="en-US"/>
              <a:t>Chemical</a:t>
            </a:r>
            <a:r>
              <a:rPr lang="en-US"/>
              <a:t>: Exposure to moisture or other chemicals can lead to corrosion of metal parts</a:t>
            </a:r>
            <a:endParaRPr/>
          </a:p>
          <a:p>
            <a:pPr indent="-228600" lvl="1" marL="69723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⮚"/>
            </a:pPr>
            <a:r>
              <a:rPr b="1" lang="en-US"/>
              <a:t>Thermal</a:t>
            </a:r>
            <a:r>
              <a:rPr lang="en-US"/>
              <a:t>: Protects against thermal changes in the environment and ensures good heat dissipation </a:t>
            </a:r>
            <a:endParaRPr/>
          </a:p>
          <a:p>
            <a:pPr indent="-127000" lvl="1" marL="69723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Quattrocento San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Quattrocento Sans"/>
              <a:buNone/>
            </a:pPr>
            <a:r>
              <a:t/>
            </a:r>
            <a:endParaRPr/>
          </a:p>
        </p:txBody>
      </p:sp>
      <p:pic>
        <p:nvPicPr>
          <p:cNvPr descr="A group of electronic components&#10;&#10;Description automatically generated" id="230" name="Google Shape;23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51781" y="1653309"/>
            <a:ext cx="4190688" cy="4080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4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How did we begin? (1970)</a:t>
            </a:r>
            <a:endParaRPr/>
          </a:p>
        </p:txBody>
      </p:sp>
      <p:sp>
        <p:nvSpPr>
          <p:cNvPr id="236" name="Google Shape;236;p24"/>
          <p:cNvSpPr txBox="1"/>
          <p:nvPr>
            <p:ph idx="1" type="body"/>
          </p:nvPr>
        </p:nvSpPr>
        <p:spPr>
          <a:xfrm>
            <a:off x="444500" y="1463040"/>
            <a:ext cx="5330952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In the beginning, only the military and aerospace companies used semiconductor devices. </a:t>
            </a:r>
            <a:endParaRPr/>
          </a:p>
          <a:p>
            <a:pPr indent="-285750" lvl="1" marL="569214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Char char="•"/>
            </a:pPr>
            <a:r>
              <a:rPr lang="en-US"/>
              <a:t>Cost wasn’t an issue</a:t>
            </a:r>
            <a:endParaRPr/>
          </a:p>
          <a:p>
            <a:pPr indent="-285750" lvl="1" marL="569214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Char char="•"/>
            </a:pPr>
            <a:r>
              <a:rPr lang="en-US"/>
              <a:t>Total Reliability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Die is hermetically sealed inside a can with the leads coming from the bottom.</a:t>
            </a:r>
            <a:endParaRPr/>
          </a:p>
          <a:p>
            <a:pPr indent="-285750" lvl="1" marL="569214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Char char="•"/>
            </a:pPr>
            <a:r>
              <a:rPr lang="en-US"/>
              <a:t>Referred to as a transistor outline (TO) package</a:t>
            </a:r>
            <a:endParaRPr/>
          </a:p>
          <a:p>
            <a:pPr indent="-285750" lvl="1" marL="569214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Char char="•"/>
            </a:pPr>
            <a:r>
              <a:rPr lang="en-US"/>
              <a:t> It is also referred to as a squid package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Problem: Only supports a max of 8-10 leads. </a:t>
            </a:r>
            <a:endParaRPr/>
          </a:p>
        </p:txBody>
      </p:sp>
      <p:pic>
        <p:nvPicPr>
          <p:cNvPr id="237" name="Google Shape;23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74538" y="1463040"/>
            <a:ext cx="1772962" cy="2365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09002" y="2029570"/>
            <a:ext cx="3931985" cy="308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142886" y="4065843"/>
            <a:ext cx="1604614" cy="16292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5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How did we evolve? (1970-1990)</a:t>
            </a:r>
            <a:endParaRPr/>
          </a:p>
        </p:txBody>
      </p:sp>
      <p:sp>
        <p:nvSpPr>
          <p:cNvPr id="245" name="Google Shape;245;p25"/>
          <p:cNvSpPr txBox="1"/>
          <p:nvPr>
            <p:ph idx="1" type="body"/>
          </p:nvPr>
        </p:nvSpPr>
        <p:spPr>
          <a:xfrm>
            <a:off x="444500" y="1463040"/>
            <a:ext cx="5330952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Dual inline package became the new state of the art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Plastic encapsulation became the new package manufacturing process</a:t>
            </a:r>
            <a:endParaRPr/>
          </a:p>
          <a:p>
            <a:pPr indent="-285750" lvl="1" marL="569214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Char char="•"/>
            </a:pPr>
            <a:r>
              <a:rPr lang="en-US"/>
              <a:t>Primarily driven by, of course, Fairchild Semiconductor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Had poor thermal and chemical characteristics but plastic is cheap and easy to do</a:t>
            </a:r>
            <a:endParaRPr/>
          </a:p>
          <a:p>
            <a:pPr indent="-285750" lvl="1" marL="569214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Char char="•"/>
            </a:pPr>
            <a:r>
              <a:rPr lang="en-US"/>
              <a:t>Allowed us to easily outsource to Asia early on</a:t>
            </a:r>
            <a:endParaRPr/>
          </a:p>
          <a:p>
            <a:pPr indent="-184150" lvl="0" marL="28575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descr="Typical construction of a plastic-encapsulated microcircuit (PEM ..." id="246" name="Google Shape;246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52936" y="1463040"/>
            <a:ext cx="2573820" cy="17804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ual in-line package - Wikipedia" id="247" name="Google Shape;247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19778" y="3469822"/>
            <a:ext cx="3640137" cy="29575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6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The start of VLSI (1990-2000)</a:t>
            </a:r>
            <a:endParaRPr/>
          </a:p>
        </p:txBody>
      </p:sp>
      <p:sp>
        <p:nvSpPr>
          <p:cNvPr id="253" name="Google Shape;253;p26"/>
          <p:cNvSpPr txBox="1"/>
          <p:nvPr>
            <p:ph idx="1" type="body"/>
          </p:nvPr>
        </p:nvSpPr>
        <p:spPr>
          <a:xfrm>
            <a:off x="444500" y="1463040"/>
            <a:ext cx="5330952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Our chips are now starting to require more IO than ever. </a:t>
            </a:r>
            <a:endParaRPr/>
          </a:p>
          <a:p>
            <a:pPr indent="-285750" lvl="1" marL="569214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Char char="•"/>
            </a:pPr>
            <a:r>
              <a:rPr lang="en-US"/>
              <a:t>DIPs are no longer feasible for larger or more complicated chips, as the packaging would become unbelievably large. 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Introduction of the quad flat package (QFP) that uses surface mounting technology (SMT) as opposed to through-hole mounting.  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Socketed packaging options also became available such as the LGA</a:t>
            </a:r>
            <a:endParaRPr/>
          </a:p>
        </p:txBody>
      </p:sp>
      <p:pic>
        <p:nvPicPr>
          <p:cNvPr id="254" name="Google Shape;254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23479" y="1463040"/>
            <a:ext cx="3842262" cy="1948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GA (Land Grid Array) - Kansas Dynamics" id="255" name="Google Shape;255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23479" y="3886319"/>
            <a:ext cx="3810000" cy="238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7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Packaging History</a:t>
            </a:r>
            <a:endParaRPr/>
          </a:p>
        </p:txBody>
      </p:sp>
      <p:pic>
        <p:nvPicPr>
          <p:cNvPr id="261" name="Google Shape;26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60100" y="2692473"/>
            <a:ext cx="7796202" cy="2809093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62" name="Google Shape;262;p27"/>
          <p:cNvSpPr txBox="1"/>
          <p:nvPr/>
        </p:nvSpPr>
        <p:spPr>
          <a:xfrm>
            <a:off x="1957223" y="2257658"/>
            <a:ext cx="2273070" cy="338554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NOT VERY EXCITING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27"/>
          <p:cNvSpPr txBox="1"/>
          <p:nvPr/>
        </p:nvSpPr>
        <p:spPr>
          <a:xfrm>
            <a:off x="7988959" y="2257659"/>
            <a:ext cx="1762225" cy="338554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VERY EXCITING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27"/>
          <p:cNvSpPr/>
          <p:nvPr/>
        </p:nvSpPr>
        <p:spPr>
          <a:xfrm>
            <a:off x="4575199" y="2312891"/>
            <a:ext cx="3104789" cy="234802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C00000"/>
          </a:solidFill>
          <a:ln cap="flat" cmpd="sng" w="28575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8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Integrated Circuit Innovations</a:t>
            </a:r>
            <a:endParaRPr/>
          </a:p>
        </p:txBody>
      </p:sp>
      <p:grpSp>
        <p:nvGrpSpPr>
          <p:cNvPr id="270" name="Google Shape;270;p28"/>
          <p:cNvGrpSpPr/>
          <p:nvPr/>
        </p:nvGrpSpPr>
        <p:grpSpPr>
          <a:xfrm>
            <a:off x="444501" y="1463601"/>
            <a:ext cx="6587235" cy="4600625"/>
            <a:chOff x="0" y="561"/>
            <a:chExt cx="6587235" cy="4600625"/>
          </a:xfrm>
        </p:grpSpPr>
        <p:sp>
          <p:nvSpPr>
            <p:cNvPr id="271" name="Google Shape;271;p28"/>
            <p:cNvSpPr/>
            <p:nvPr/>
          </p:nvSpPr>
          <p:spPr>
            <a:xfrm>
              <a:off x="0" y="561"/>
              <a:ext cx="6587235" cy="1314464"/>
            </a:xfrm>
            <a:prstGeom prst="roundRect">
              <a:avLst>
                <a:gd fmla="val 10000" name="adj"/>
              </a:avLst>
            </a:prstGeom>
            <a:solidFill>
              <a:srgbClr val="CDD4E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28"/>
            <p:cNvSpPr/>
            <p:nvPr/>
          </p:nvSpPr>
          <p:spPr>
            <a:xfrm>
              <a:off x="397625" y="296316"/>
              <a:ext cx="722955" cy="72295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28"/>
            <p:cNvSpPr/>
            <p:nvPr/>
          </p:nvSpPr>
          <p:spPr>
            <a:xfrm>
              <a:off x="1518206" y="561"/>
              <a:ext cx="2964255" cy="1314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28"/>
            <p:cNvSpPr txBox="1"/>
            <p:nvPr/>
          </p:nvSpPr>
          <p:spPr>
            <a:xfrm>
              <a:off x="1518206" y="561"/>
              <a:ext cx="2964255" cy="1314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9100" lIns="139100" spcFirstLastPara="1" rIns="139100" wrap="square" tIns="1391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Quattrocento Sans"/>
                <a:buNone/>
              </a:pPr>
              <a:r>
                <a:rPr b="1" i="0" lang="en-US" sz="25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Moore’s Law</a:t>
              </a:r>
              <a:endParaRPr b="0" i="0" sz="25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75" name="Google Shape;275;p28"/>
            <p:cNvSpPr/>
            <p:nvPr/>
          </p:nvSpPr>
          <p:spPr>
            <a:xfrm>
              <a:off x="4482461" y="561"/>
              <a:ext cx="2104773" cy="1314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28"/>
            <p:cNvSpPr txBox="1"/>
            <p:nvPr/>
          </p:nvSpPr>
          <p:spPr>
            <a:xfrm>
              <a:off x="4482461" y="561"/>
              <a:ext cx="2104773" cy="1314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9100" lIns="139100" spcFirstLastPara="1" rIns="139100" wrap="square" tIns="1391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Quattrocento Sans"/>
                <a:buNone/>
              </a:pPr>
              <a:r>
                <a:rPr b="0" i="0" lang="en-US" sz="11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Continuous growth in transistor count</a:t>
              </a:r>
              <a:endParaRPr/>
            </a:p>
          </p:txBody>
        </p:sp>
        <p:sp>
          <p:nvSpPr>
            <p:cNvPr id="277" name="Google Shape;277;p28"/>
            <p:cNvSpPr/>
            <p:nvPr/>
          </p:nvSpPr>
          <p:spPr>
            <a:xfrm>
              <a:off x="0" y="1643641"/>
              <a:ext cx="6587235" cy="1314464"/>
            </a:xfrm>
            <a:prstGeom prst="roundRect">
              <a:avLst>
                <a:gd fmla="val 10000" name="adj"/>
              </a:avLst>
            </a:prstGeom>
            <a:solidFill>
              <a:srgbClr val="CDD4E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28"/>
            <p:cNvSpPr/>
            <p:nvPr/>
          </p:nvSpPr>
          <p:spPr>
            <a:xfrm>
              <a:off x="397625" y="1939396"/>
              <a:ext cx="722955" cy="72295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28"/>
            <p:cNvSpPr/>
            <p:nvPr/>
          </p:nvSpPr>
          <p:spPr>
            <a:xfrm>
              <a:off x="1518206" y="1643641"/>
              <a:ext cx="2964255" cy="1314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28"/>
            <p:cNvSpPr txBox="1"/>
            <p:nvPr/>
          </p:nvSpPr>
          <p:spPr>
            <a:xfrm>
              <a:off x="1518206" y="1643641"/>
              <a:ext cx="2964255" cy="1314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9100" lIns="139100" spcFirstLastPara="1" rIns="139100" wrap="square" tIns="1391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Quattrocento Sans"/>
                <a:buNone/>
              </a:pPr>
              <a:r>
                <a:rPr b="1" i="0" lang="en-US" sz="25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Dennard Scaling</a:t>
              </a:r>
              <a:endParaRPr b="0" i="0" sz="25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81" name="Google Shape;281;p28"/>
            <p:cNvSpPr/>
            <p:nvPr/>
          </p:nvSpPr>
          <p:spPr>
            <a:xfrm>
              <a:off x="4482461" y="1643641"/>
              <a:ext cx="2104773" cy="1314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28"/>
            <p:cNvSpPr txBox="1"/>
            <p:nvPr/>
          </p:nvSpPr>
          <p:spPr>
            <a:xfrm>
              <a:off x="4482461" y="1643641"/>
              <a:ext cx="2104773" cy="1314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9100" lIns="139100" spcFirstLastPara="1" rIns="139100" wrap="square" tIns="1391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Quattrocento Sans"/>
                <a:buNone/>
              </a:pPr>
              <a:r>
                <a:rPr b="0" i="0" lang="en-US" sz="11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Power per transistor shrinks as speed and density increase 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Quattrocento Sans"/>
                <a:buNone/>
              </a:pPr>
              <a:r>
                <a:rPr b="0" i="0" lang="en-US" sz="11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Energy expended per computation is reducing</a:t>
              </a:r>
              <a:endParaRPr/>
            </a:p>
          </p:txBody>
        </p:sp>
        <p:sp>
          <p:nvSpPr>
            <p:cNvPr id="283" name="Google Shape;283;p28"/>
            <p:cNvSpPr/>
            <p:nvPr/>
          </p:nvSpPr>
          <p:spPr>
            <a:xfrm>
              <a:off x="0" y="3286722"/>
              <a:ext cx="6587235" cy="1314464"/>
            </a:xfrm>
            <a:prstGeom prst="roundRect">
              <a:avLst>
                <a:gd fmla="val 10000" name="adj"/>
              </a:avLst>
            </a:prstGeom>
            <a:solidFill>
              <a:srgbClr val="CDD4E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28"/>
            <p:cNvSpPr/>
            <p:nvPr/>
          </p:nvSpPr>
          <p:spPr>
            <a:xfrm>
              <a:off x="397625" y="3582476"/>
              <a:ext cx="722955" cy="722955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28"/>
            <p:cNvSpPr/>
            <p:nvPr/>
          </p:nvSpPr>
          <p:spPr>
            <a:xfrm>
              <a:off x="1518206" y="3286722"/>
              <a:ext cx="2964255" cy="1314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28"/>
            <p:cNvSpPr txBox="1"/>
            <p:nvPr/>
          </p:nvSpPr>
          <p:spPr>
            <a:xfrm>
              <a:off x="1518206" y="3286722"/>
              <a:ext cx="2964255" cy="1314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9100" lIns="139100" spcFirstLastPara="1" rIns="139100" wrap="square" tIns="1391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Quattrocento Sans"/>
                <a:buNone/>
              </a:pPr>
              <a:r>
                <a:rPr b="1" i="0" lang="en-US" sz="25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Clock Rate Evolution</a:t>
              </a:r>
              <a:endParaRPr b="0" i="0" sz="25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87" name="Google Shape;287;p28"/>
            <p:cNvSpPr/>
            <p:nvPr/>
          </p:nvSpPr>
          <p:spPr>
            <a:xfrm>
              <a:off x="4482461" y="3286722"/>
              <a:ext cx="2104773" cy="1314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28"/>
            <p:cNvSpPr txBox="1"/>
            <p:nvPr/>
          </p:nvSpPr>
          <p:spPr>
            <a:xfrm>
              <a:off x="4482461" y="3286722"/>
              <a:ext cx="2104773" cy="1314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9100" lIns="139100" spcFirstLastPara="1" rIns="139100" wrap="square" tIns="1391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Quattrocento Sans"/>
                <a:buNone/>
              </a:pPr>
              <a:r>
                <a:rPr b="0" i="0" lang="en-US" sz="1100" u="none" cap="none" strike="noStrik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3 MHz to 4 GHz (improved through both technology and architecture)</a:t>
              </a:r>
              <a:endParaRPr/>
            </a:p>
          </p:txBody>
        </p:sp>
      </p:grpSp>
      <p:sp>
        <p:nvSpPr>
          <p:cNvPr id="289" name="Google Shape;289;p28"/>
          <p:cNvSpPr txBox="1"/>
          <p:nvPr/>
        </p:nvSpPr>
        <p:spPr>
          <a:xfrm>
            <a:off x="7648956" y="1719072"/>
            <a:ext cx="3749040" cy="3840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Quattrocento Sans"/>
              <a:buNone/>
            </a:pPr>
            <a:r>
              <a:rPr b="1" i="0" lang="en-US" sz="1600" u="none" cap="none" strike="noStrike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1.4x Annual Performance Improvement for 40+ Years ≈ 10,000x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Quattrocento Sans"/>
              <a:buNone/>
            </a:pPr>
            <a:r>
              <a:t/>
            </a:r>
            <a:endParaRPr b="0" i="0" sz="1600" u="none" cap="none" strike="noStrike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Moore's Law: The Electronics Industry's Golden Rule | Sellectronics" id="290" name="Google Shape;290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648956" y="3607307"/>
            <a:ext cx="3749040" cy="23209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9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Uni-Processor Performance (Single Core)</a:t>
            </a:r>
            <a:endParaRPr/>
          </a:p>
        </p:txBody>
      </p:sp>
      <p:pic>
        <p:nvPicPr>
          <p:cNvPr descr="A graph showing the growth of a company&#10;&#10;Description automatically generated" id="296" name="Google Shape;296;p2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23463" y="2118295"/>
            <a:ext cx="6632118" cy="3564933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29"/>
          <p:cNvSpPr txBox="1"/>
          <p:nvPr/>
        </p:nvSpPr>
        <p:spPr>
          <a:xfrm>
            <a:off x="2529887" y="5781993"/>
            <a:ext cx="7132226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Plateauing of DRAM Density, and Computing Performance. Source: J Hennessy, ERI Conf July 2018 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0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Uni-Processor Performance (Single Core)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t/>
            </a:r>
            <a:endParaRPr/>
          </a:p>
        </p:txBody>
      </p:sp>
      <p:pic>
        <p:nvPicPr>
          <p:cNvPr descr="A person standing in front of a graph&#10;&#10;AI-generated content may be incorrect." id="303" name="Google Shape;303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93626" y="1571022"/>
            <a:ext cx="7111764" cy="42562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1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Let’s make the chips bigger! </a:t>
            </a:r>
            <a:endParaRPr/>
          </a:p>
        </p:txBody>
      </p:sp>
      <p:pic>
        <p:nvPicPr>
          <p:cNvPr id="309" name="Google Shape;309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39018" y="1463040"/>
            <a:ext cx="9221506" cy="4601748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2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A more recent challenge</a:t>
            </a:r>
            <a:endParaRPr/>
          </a:p>
        </p:txBody>
      </p:sp>
      <p:pic>
        <p:nvPicPr>
          <p:cNvPr id="315" name="Google Shape;315;p32"/>
          <p:cNvPicPr preferRelativeResize="0"/>
          <p:nvPr/>
        </p:nvPicPr>
        <p:blipFill rotWithShape="1">
          <a:blip r:embed="rId3">
            <a:alphaModFix/>
          </a:blip>
          <a:srcRect b="7228" l="0" r="-3" t="6448"/>
          <a:stretch/>
        </p:blipFill>
        <p:spPr>
          <a:xfrm>
            <a:off x="444500" y="1463040"/>
            <a:ext cx="5330952" cy="4601748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316" name="Google Shape;316;p32"/>
          <p:cNvSpPr txBox="1"/>
          <p:nvPr/>
        </p:nvSpPr>
        <p:spPr>
          <a:xfrm>
            <a:off x="6298690" y="1463040"/>
            <a:ext cx="5330952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 standard reticle is 104mm by 132mm</a:t>
            </a:r>
            <a:endParaRPr/>
          </a:p>
          <a:p>
            <a:pPr indent="-285750" lvl="0" marL="285750" marR="0" rtl="0" algn="l"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Most designs do not perfectly line up with the 104 mm by 132 mm dimensions.</a:t>
            </a:r>
            <a:endParaRPr/>
          </a:p>
          <a:p>
            <a:pPr indent="-285750" lvl="1" marL="742950" marR="0" rtl="0" algn="l"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This results in a portion of the photomask not being exposed. </a:t>
            </a:r>
            <a:endParaRPr/>
          </a:p>
          <a:p>
            <a:pPr indent="-285750" lvl="1" marL="742950" marR="0" rtl="0" algn="l"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This is what reticle utilization is about. </a:t>
            </a:r>
            <a:endParaRPr b="0" i="0" sz="1600" u="none" cap="none" strike="noStrike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184150" lvl="0" marL="285750" marR="0" rtl="0" algn="l"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317" name="Google Shape;317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61194" y="4628197"/>
            <a:ext cx="4005943" cy="153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3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A more recent challenge</a:t>
            </a:r>
            <a:endParaRPr/>
          </a:p>
        </p:txBody>
      </p:sp>
      <p:sp>
        <p:nvSpPr>
          <p:cNvPr id="323" name="Google Shape;323;p33"/>
          <p:cNvSpPr txBox="1"/>
          <p:nvPr>
            <p:ph idx="1" type="body"/>
          </p:nvPr>
        </p:nvSpPr>
        <p:spPr>
          <a:xfrm>
            <a:off x="444500" y="1463040"/>
            <a:ext cx="5330952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Why exactly is this problem?</a:t>
            </a:r>
            <a:endParaRPr/>
          </a:p>
          <a:p>
            <a:pPr indent="-285750" lvl="1" marL="569214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Char char="•"/>
            </a:pPr>
            <a:r>
              <a:rPr lang="en-US"/>
              <a:t>Loss of reticle utilization</a:t>
            </a:r>
            <a:endParaRPr/>
          </a:p>
          <a:p>
            <a:pPr indent="-285750" lvl="1" marL="569214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Char char="•"/>
            </a:pPr>
            <a:r>
              <a:rPr lang="en-US"/>
              <a:t>Misalignment chances increase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This may not seem like a big deal, but lithography tool cost increases with time.</a:t>
            </a:r>
            <a:endParaRPr/>
          </a:p>
          <a:p>
            <a:pPr indent="-184150" lvl="0" marL="28575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324" name="Google Shape;324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03773" y="1187976"/>
            <a:ext cx="5049337" cy="28213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28467" y="4338036"/>
            <a:ext cx="2324643" cy="20893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03773" y="4832091"/>
            <a:ext cx="2324643" cy="12326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4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A Quote from Gordon Moore</a:t>
            </a:r>
            <a:endParaRPr/>
          </a:p>
        </p:txBody>
      </p:sp>
      <p:sp>
        <p:nvSpPr>
          <p:cNvPr id="332" name="Google Shape;332;p34"/>
          <p:cNvSpPr txBox="1"/>
          <p:nvPr>
            <p:ph idx="1" type="body"/>
          </p:nvPr>
        </p:nvSpPr>
        <p:spPr>
          <a:xfrm>
            <a:off x="664972" y="2926842"/>
            <a:ext cx="5384800" cy="32712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4592" lvl="0" marL="16459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50"/>
              <a:buFont typeface="Quattrocento Sans"/>
              <a:buChar char="▸"/>
            </a:pPr>
            <a:r>
              <a:rPr lang="en-US" sz="2000"/>
              <a:t>“It may prove to be more economical to build large systems out of smaller functions, which are separately packaged and interconnected.“</a:t>
            </a:r>
            <a:endParaRPr/>
          </a:p>
          <a:p>
            <a:pPr indent="-314325" lvl="4" marL="223113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50"/>
              <a:buChar char="-"/>
            </a:pPr>
            <a:r>
              <a:rPr lang="en-US" sz="2000"/>
              <a:t>Gordon Moore, 1965 </a:t>
            </a:r>
            <a:br>
              <a:rPr lang="en-US" sz="2000"/>
            </a:br>
            <a:r>
              <a:rPr lang="en-US" sz="2000"/>
              <a:t>(Founder of Moore’s Law)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r>
              <a:t/>
            </a:r>
            <a:endParaRPr b="1"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Quattrocento Sans"/>
              <a:buNone/>
            </a:pPr>
            <a:r>
              <a:t/>
            </a:r>
            <a:endParaRPr sz="2000"/>
          </a:p>
        </p:txBody>
      </p:sp>
      <p:pic>
        <p:nvPicPr>
          <p:cNvPr descr="Biography of Gordon Moore and Overview of Moore's Law" id="333" name="Google Shape;333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61768" y="1252728"/>
            <a:ext cx="3841602" cy="54681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5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What is Heterogeneous Integration?</a:t>
            </a:r>
            <a:endParaRPr/>
          </a:p>
        </p:txBody>
      </p:sp>
      <p:sp>
        <p:nvSpPr>
          <p:cNvPr id="339" name="Google Shape;339;p35"/>
          <p:cNvSpPr txBox="1"/>
          <p:nvPr>
            <p:ph idx="1" type="body"/>
          </p:nvPr>
        </p:nvSpPr>
        <p:spPr>
          <a:xfrm>
            <a:off x="444500" y="1463040"/>
            <a:ext cx="5330952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Involves combining different types of components, such as logic, memory, sensors, and more, into a single package.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Provides a way to continue advancing performance when scaling traditional chips becomes too costly or inefficient.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</a:pPr>
            <a:r>
              <a:rPr lang="en-US"/>
              <a:t>Enables integration of components built on different process nodes or with different materials.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Quattrocento Sans"/>
              <a:buNone/>
            </a:pPr>
            <a:r>
              <a:t/>
            </a:r>
            <a:endParaRPr/>
          </a:p>
        </p:txBody>
      </p:sp>
      <p:pic>
        <p:nvPicPr>
          <p:cNvPr descr="A diagram of a diagram&#10;&#10;Description automatically generated" id="340" name="Google Shape;340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89952" y="2610465"/>
            <a:ext cx="4956175" cy="1987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6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What is Heterogeneous Integration?</a:t>
            </a:r>
            <a:endParaRPr/>
          </a:p>
        </p:txBody>
      </p:sp>
      <p:sp>
        <p:nvSpPr>
          <p:cNvPr id="346" name="Google Shape;346;p36"/>
          <p:cNvSpPr txBox="1"/>
          <p:nvPr>
            <p:ph idx="1" type="body"/>
          </p:nvPr>
        </p:nvSpPr>
        <p:spPr>
          <a:xfrm>
            <a:off x="444500" y="1463040"/>
            <a:ext cx="5330952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71450" lvl="0" marL="1714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Char char="❑"/>
            </a:pPr>
            <a:r>
              <a:rPr b="1" lang="en-US" sz="1200"/>
              <a:t>2.5D Heterogeneous Integration:</a:t>
            </a:r>
            <a:endParaRPr sz="2000"/>
          </a:p>
          <a:p>
            <a:pPr indent="-283210" lvl="1" marL="45466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Char char="⮚"/>
            </a:pPr>
            <a:r>
              <a:rPr lang="en-US" sz="1200"/>
              <a:t>Uses an interposer (usually silicon) to connect multiple dies side by side.</a:t>
            </a:r>
            <a:endParaRPr sz="2000"/>
          </a:p>
          <a:p>
            <a:pPr indent="-283210" lvl="1" marL="45466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Char char="⮚"/>
            </a:pPr>
            <a:r>
              <a:rPr lang="en-US" sz="1200"/>
              <a:t>Less complex than 3D in heat dissipation and design, but still allows for integrating different process technologies.</a:t>
            </a:r>
            <a:endParaRPr sz="2000"/>
          </a:p>
          <a:p>
            <a:pPr indent="-283210" lvl="1" marL="45466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Char char="⮚"/>
            </a:pPr>
            <a:r>
              <a:rPr lang="en-US" sz="1200"/>
              <a:t>Commonly used in high-performance computing and graphics processors.</a:t>
            </a:r>
            <a:endParaRPr sz="2000"/>
          </a:p>
          <a:p>
            <a:pPr indent="-171450" lvl="0" marL="1714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Char char="❑"/>
            </a:pPr>
            <a:r>
              <a:rPr b="1" lang="en-US" sz="1200"/>
              <a:t>3D Heterogeneous Integration:</a:t>
            </a:r>
            <a:endParaRPr/>
          </a:p>
          <a:p>
            <a:pPr indent="-283210" lvl="1" marL="45466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Char char="⮚"/>
            </a:pPr>
            <a:r>
              <a:rPr lang="en-US" sz="1200"/>
              <a:t>Involves stacking multiple dies vertically</a:t>
            </a:r>
            <a:endParaRPr/>
          </a:p>
          <a:p>
            <a:pPr indent="-283210" lvl="1" marL="45466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Char char="⮚"/>
            </a:pPr>
            <a:r>
              <a:rPr lang="en-US" sz="1200"/>
              <a:t>More compact and allows for shorter signal paths, resulting in faster communication between components.</a:t>
            </a:r>
            <a:endParaRPr sz="2000"/>
          </a:p>
          <a:p>
            <a:pPr indent="-283210" lvl="1" marL="45466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Char char="⮚"/>
            </a:pPr>
            <a:r>
              <a:rPr lang="en-US" sz="1200"/>
              <a:t>More challenging in terms of thermal management due to stacked layers, requiring advanced cooling solutions.</a:t>
            </a:r>
            <a:endParaRPr/>
          </a:p>
          <a:p>
            <a:pPr indent="-283210" lvl="1" marL="45466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Char char="⮚"/>
            </a:pPr>
            <a:r>
              <a:rPr lang="en-US" sz="1200"/>
              <a:t>Used in memory stacking (e.g., High Bandwidth Memory or HBM) and advanced logic integration.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Quattrocento Sans"/>
              <a:buNone/>
            </a:pPr>
            <a:r>
              <a:t/>
            </a:r>
            <a:endParaRPr/>
          </a:p>
        </p:txBody>
      </p:sp>
      <p:pic>
        <p:nvPicPr>
          <p:cNvPr descr="A diagram of a computer chip&#10;&#10;Description automatically generated" id="347" name="Google Shape;34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49772" y="2772620"/>
            <a:ext cx="4956470" cy="19825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37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Advantages of Heterogeneous Integration</a:t>
            </a:r>
            <a:endParaRPr/>
          </a:p>
        </p:txBody>
      </p:sp>
      <p:sp>
        <p:nvSpPr>
          <p:cNvPr id="353" name="Google Shape;353;p37"/>
          <p:cNvSpPr txBox="1"/>
          <p:nvPr>
            <p:ph idx="1" type="body"/>
          </p:nvPr>
        </p:nvSpPr>
        <p:spPr>
          <a:xfrm>
            <a:off x="444500" y="1463040"/>
            <a:ext cx="5330952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29565" lvl="0" marL="329565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50"/>
              <a:buFont typeface="Noto Sans Symbols"/>
              <a:buChar char="❑"/>
            </a:pPr>
            <a:r>
              <a:rPr lang="en-US" sz="2000"/>
              <a:t>Innovative packaging solutions can improve:</a:t>
            </a:r>
            <a:endParaRPr/>
          </a:p>
          <a:p>
            <a:pPr indent="-314325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50"/>
              <a:buFont typeface="Noto Sans Symbols"/>
              <a:buChar char="⮚"/>
            </a:pPr>
            <a:r>
              <a:rPr lang="en-US" sz="1600"/>
              <a:t>Time to market for new technology</a:t>
            </a:r>
            <a:endParaRPr/>
          </a:p>
          <a:p>
            <a:pPr indent="-314325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50"/>
              <a:buFont typeface="Noto Sans Symbols"/>
              <a:buChar char="⮚"/>
            </a:pPr>
            <a:r>
              <a:rPr lang="en-US"/>
              <a:t>Y</a:t>
            </a:r>
            <a:r>
              <a:rPr lang="en-US" sz="1600"/>
              <a:t>ield/cost-effectiveness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Quattrocento Sans"/>
              <a:buNone/>
            </a:pPr>
            <a:r>
              <a:t/>
            </a:r>
            <a:endParaRPr/>
          </a:p>
        </p:txBody>
      </p:sp>
      <p:pic>
        <p:nvPicPr>
          <p:cNvPr id="354" name="Google Shape;354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49772" y="1876083"/>
            <a:ext cx="2727593" cy="1816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37"/>
          <p:cNvPicPr preferRelativeResize="0"/>
          <p:nvPr/>
        </p:nvPicPr>
        <p:blipFill rotWithShape="1">
          <a:blip r:embed="rId4">
            <a:alphaModFix/>
          </a:blip>
          <a:srcRect b="0" l="0" r="308" t="1275"/>
          <a:stretch/>
        </p:blipFill>
        <p:spPr>
          <a:xfrm>
            <a:off x="9316287" y="1876083"/>
            <a:ext cx="2580300" cy="3105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82073" y="4580211"/>
            <a:ext cx="2727592" cy="19325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diagram of a number of numbers&#10;&#10;Description automatically generated" id="357" name="Google Shape;357;p3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901178" y="5265951"/>
            <a:ext cx="2846322" cy="1414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38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Packaging Industry Impact</a:t>
            </a:r>
            <a:endParaRPr/>
          </a:p>
        </p:txBody>
      </p:sp>
      <p:sp>
        <p:nvSpPr>
          <p:cNvPr id="363" name="Google Shape;363;p38"/>
          <p:cNvSpPr txBox="1"/>
          <p:nvPr>
            <p:ph idx="1" type="body"/>
          </p:nvPr>
        </p:nvSpPr>
        <p:spPr>
          <a:xfrm>
            <a:off x="444500" y="1463040"/>
            <a:ext cx="5330952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Quattrocento Sans"/>
              <a:buNone/>
            </a:pPr>
            <a:r>
              <a:rPr lang="en-US"/>
              <a:t>Impacts many industries in the economy:</a:t>
            </a:r>
            <a:endParaRPr/>
          </a:p>
          <a:p>
            <a:pPr indent="-329565" lvl="0" marL="329565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50"/>
              <a:buFont typeface="Noto Sans Symbols"/>
              <a:buChar char="❑"/>
            </a:pPr>
            <a:r>
              <a:rPr lang="en-US"/>
              <a:t>High-Performance Computing and Data Centers</a:t>
            </a:r>
            <a:endParaRPr/>
          </a:p>
          <a:p>
            <a:pPr indent="-329565" lvl="0" marL="329565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50"/>
              <a:buFont typeface="Noto Sans Symbols"/>
              <a:buChar char="❑"/>
            </a:pPr>
            <a:r>
              <a:rPr lang="en-US"/>
              <a:t>Medical, Health, and Wearables  </a:t>
            </a:r>
            <a:endParaRPr/>
          </a:p>
          <a:p>
            <a:pPr indent="-329565" lvl="0" marL="329565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50"/>
              <a:buFont typeface="Noto Sans Symbols"/>
              <a:buChar char="❑"/>
            </a:pPr>
            <a:r>
              <a:rPr lang="en-US"/>
              <a:t>Autonomous Automotive  </a:t>
            </a:r>
            <a:endParaRPr/>
          </a:p>
          <a:p>
            <a:pPr indent="-329565" lvl="0" marL="329565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50"/>
              <a:buFont typeface="Noto Sans Symbols"/>
              <a:buChar char="❑"/>
            </a:pPr>
            <a:r>
              <a:rPr lang="en-US"/>
              <a:t>Mobile  </a:t>
            </a:r>
            <a:endParaRPr/>
          </a:p>
          <a:p>
            <a:pPr indent="-329565" lvl="0" marL="329565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50"/>
              <a:buFont typeface="Noto Sans Symbols"/>
              <a:buChar char="❑"/>
            </a:pPr>
            <a:r>
              <a:rPr lang="en-US"/>
              <a:t>Aerospace and Defense  </a:t>
            </a:r>
            <a:endParaRPr/>
          </a:p>
          <a:p>
            <a:pPr indent="-329565" lvl="0" marL="329565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50"/>
              <a:buFont typeface="Noto Sans Symbols"/>
              <a:buChar char="❑"/>
            </a:pPr>
            <a:r>
              <a:rPr lang="en-US"/>
              <a:t>IoT </a:t>
            </a:r>
            <a:endParaRPr/>
          </a:p>
          <a:p>
            <a:pPr indent="-329565" lvl="0" marL="329565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50"/>
              <a:buFont typeface="Noto Sans Symbols"/>
              <a:buChar char="❑"/>
            </a:pPr>
            <a:r>
              <a:rPr b="1" lang="en-US"/>
              <a:t>Co-packaged Optics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Quattrocento Sans"/>
              <a:buNone/>
            </a:pPr>
            <a:r>
              <a:t/>
            </a:r>
            <a:endParaRPr/>
          </a:p>
        </p:txBody>
      </p:sp>
      <p:pic>
        <p:nvPicPr>
          <p:cNvPr id="364" name="Google Shape;364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49772" y="2377785"/>
            <a:ext cx="5502618" cy="325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9"/>
          <p:cNvSpPr txBox="1"/>
          <p:nvPr>
            <p:ph type="title"/>
          </p:nvPr>
        </p:nvSpPr>
        <p:spPr>
          <a:xfrm>
            <a:off x="448056" y="2551176"/>
            <a:ext cx="9922447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Quattrocento Sans"/>
              <a:buNone/>
            </a:pPr>
            <a:r>
              <a:rPr lang="en-US"/>
              <a:t>Any questions?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40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Get Involved!</a:t>
            </a:r>
            <a:endParaRPr/>
          </a:p>
        </p:txBody>
      </p:sp>
      <p:pic>
        <p:nvPicPr>
          <p:cNvPr descr="A qr code on a blue background&#10;&#10;AI-generated content may be incorrect." id="375" name="Google Shape;375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6580" y="1925314"/>
            <a:ext cx="3376295" cy="33762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ue square with a qr code&#10;&#10;AI-generated content may be incorrect." id="376" name="Google Shape;376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61624" y="1925316"/>
            <a:ext cx="3376295" cy="33762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ue square with a qr code&#10;&#10;AI-generated content may be incorrect." id="377" name="Google Shape;377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39125" y="1925315"/>
            <a:ext cx="3376295" cy="33762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qr code with blue squares&#10;&#10;AI-generated content may be incorrect." id="378" name="Google Shape;378;p4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15425" y="3152775"/>
            <a:ext cx="1647825" cy="1647825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40"/>
          <p:cNvSpPr/>
          <p:nvPr/>
        </p:nvSpPr>
        <p:spPr>
          <a:xfrm>
            <a:off x="8505825" y="2152650"/>
            <a:ext cx="2943225" cy="742950"/>
          </a:xfrm>
          <a:prstGeom prst="rect">
            <a:avLst/>
          </a:prstGeom>
          <a:solidFill>
            <a:srgbClr val="175B9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80" name="Google Shape;380;p40"/>
          <p:cNvSpPr txBox="1"/>
          <p:nvPr/>
        </p:nvSpPr>
        <p:spPr>
          <a:xfrm>
            <a:off x="8746172" y="2324070"/>
            <a:ext cx="23622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Join our Discord!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41"/>
          <p:cNvSpPr txBox="1"/>
          <p:nvPr>
            <p:ph type="title"/>
          </p:nvPr>
        </p:nvSpPr>
        <p:spPr>
          <a:xfrm>
            <a:off x="795528" y="3127248"/>
            <a:ext cx="9922447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Quattrocento Sans"/>
              <a:buNone/>
            </a:pPr>
            <a:r>
              <a:rPr lang="en-US"/>
              <a:t>Thank you!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elcomeDoc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CF3D1C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2025-01-15T12:25:28Z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