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79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88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</p:sldIdLst>
  <p:sldSz cy="6858000" cx="12192000"/>
  <p:notesSz cx="6858000" cy="9144000"/>
  <p:embeddedFontLst>
    <p:embeddedFont>
      <p:font typeface="Play"/>
      <p:regular r:id="rId99"/>
      <p:bold r:id="rId10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01" roundtripDataSignature="AMtx7mgGIK0OZQluAIR0JRcnYyAroxkN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1C07C2-4E4A-4A29-87E5-37C8134161D4}">
  <a:tblStyle styleId="{1F1C07C2-4E4A-4A29-87E5-37C8134161D4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1" Type="http://customschemas.google.com/relationships/presentationmetadata" Target="metadata"/><Relationship Id="rId100" Type="http://schemas.openxmlformats.org/officeDocument/2006/relationships/font" Target="fonts/Play-bold.fntdata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font" Target="fonts/Play-regular.fntdata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ff6ac3bfd1_0_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2ff6ac3bfd1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ff6ac3bfd1_0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g2ff6ac3bfd1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ff6ac3bfd1_0_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g2ff6ac3bfd1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ff6ac3bfd1_0_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ff6ac3bfd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Importance</a:t>
            </a:r>
            <a:r>
              <a:rPr lang="en-US">
                <a:solidFill>
                  <a:schemeClr val="dk1"/>
                </a:solidFill>
              </a:rPr>
              <a:t>: The quality and thickness of the oxide layer are crucial for the performance and scaling of transistors in integrated circuits.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ff6ac3bfd1_0_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g2ff6ac3bfd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Importance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Lithography is a critical step in fabricating integrated circuits (ICs), determining the resolution and scale of features.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Advanced lithography enables continued </a:t>
            </a:r>
            <a:r>
              <a:rPr b="1" lang="en-US">
                <a:solidFill>
                  <a:schemeClr val="dk1"/>
                </a:solidFill>
              </a:rPr>
              <a:t>scaling</a:t>
            </a:r>
            <a:r>
              <a:rPr lang="en-US">
                <a:solidFill>
                  <a:schemeClr val="dk1"/>
                </a:solidFill>
              </a:rPr>
              <a:t> of transistors, in line with Moore's Law, for faster and more efficient devices.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ff6ac3bfd1_0_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g2ff6ac3bfd1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d82c068f28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g2d82c068f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ff6ac3bfd1_0_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6" name="Google Shape;176;g2ff6ac3bfd1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ff6ac3bfd1_0_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2ff6ac3bfd1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>
                <a:solidFill>
                  <a:schemeClr val="dk1"/>
                </a:solidFill>
              </a:rPr>
              <a:t>Importance</a:t>
            </a:r>
            <a:r>
              <a:rPr lang="en-US">
                <a:solidFill>
                  <a:schemeClr val="dk1"/>
                </a:solidFill>
              </a:rPr>
              <a:t>: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US">
                <a:solidFill>
                  <a:schemeClr val="dk1"/>
                </a:solidFill>
              </a:rPr>
              <a:t>Doping controls the </a:t>
            </a:r>
            <a:r>
              <a:rPr b="1" lang="en-US">
                <a:solidFill>
                  <a:schemeClr val="dk1"/>
                </a:solidFill>
              </a:rPr>
              <a:t>electrical characteristics</a:t>
            </a:r>
            <a:r>
              <a:rPr lang="en-US">
                <a:solidFill>
                  <a:schemeClr val="dk1"/>
                </a:solidFill>
              </a:rPr>
              <a:t> of the semiconductor, enabling the creation of </a:t>
            </a:r>
            <a:r>
              <a:rPr b="1" lang="en-US">
                <a:solidFill>
                  <a:schemeClr val="dk1"/>
                </a:solidFill>
              </a:rPr>
              <a:t>p-n junctions</a:t>
            </a:r>
            <a:r>
              <a:rPr lang="en-US">
                <a:solidFill>
                  <a:schemeClr val="dk1"/>
                </a:solidFill>
              </a:rPr>
              <a:t> in transistors and diodes.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ff6ac3bfd1_0_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g2ff6ac3bfd1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9" name="Google Shape;22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6" name="Google Shape;23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d8163c02ab_1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1" name="Google Shape;241;g2d8163c02ab_1_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3" name="Google Shape;25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2" name="Google Shape;262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3" name="Google Shape;27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8" name="Google Shape;29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11" name="Google Shape;311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4" name="Google Shape;32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6" name="Google Shape;346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2d8163c02ab_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1" name="Google Shape;351;g2d8163c02ab_1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5" name="Google Shape;36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1" name="Google Shape;38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1" name="Google Shape;401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5" name="Google Shape;43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53" name="Google Shape;453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9" name="Google Shape;469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3" name="Google Shape;483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2d8163c02ab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8" name="Google Shape;488;g2d8163c02ab_1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5" name="Google Shape;50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9" name="Google Shape;539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7" name="Google Shape;55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5" name="Google Shape;575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9" name="Google Shape;589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19" name="Google Shape;619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2d8163c02ab_1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24" name="Google Shape;624;g2d8163c02ab_1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5" name="Google Shape;645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68" name="Google Shape;668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97" name="Google Shape;697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41" name="Google Shape;741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68" name="Google Shape;768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93" name="Google Shape;793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4" name="Google Shape;814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d8163c02ab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19" name="Google Shape;819;g2d8163c02ab_1_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43" name="Google Shape;843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69" name="Google Shape;869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96" name="Google Shape;896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37" name="Google Shape;937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5" name="Google Shape;965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0" name="Google Shape;990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2d82c068f28_0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4" name="Google Shape;1014;g2d82c068f2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0" name="Google Shape;1020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5" name="Google Shape;1025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0" name="Google Shape;1030;p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5" name="Google Shape;1035;p5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1" name="Google Shape;1061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89" name="Google Shape;1089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1" name="Google Shape;1131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1" name="Google Shape;1161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" name="Google Shape;1193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94" name="Google Shape;1194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23" name="Google Shape;1223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56" name="Google Shape;1256;p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03" name="Google Shape;1303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" name="Google Shape;1335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36" name="Google Shape;1336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72" name="Google Shape;1372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04" name="Google Shape;1404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9" name="Shape 1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" name="Google Shape;1440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41" name="Google Shape;1441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2d8163c02ab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9" name="Google Shape;1479;g2d8163c02ab_1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2" name="Shape 1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3" name="Google Shape;1483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4" name="Google Shape;1484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7" name="Shape 1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8" name="Google Shape;1488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89" name="Google Shape;1489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g2d8163c02ab_1_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6" name="Google Shape;1496;g2d8163c02ab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1" name="Google Shape;1501;g2d82c068f28_0_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2" name="Google Shape;1502;g2d82c068f2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6" name="Shape 1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7" name="Google Shape;1507;g2d8163c02ab_1_1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8" name="Google Shape;1508;g2d8163c02ab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7" name="Google Shape;1517;g2d8163c02ab_1_1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8" name="Google Shape;1518;g2d8163c02ab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2d8163c02ab_1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5" name="Google Shape;1525;g2d8163c02ab_1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0" name="Shape 1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1" name="Google Shape;1531;g2d8163c02ab_1_1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2" name="Google Shape;1532;g2d8163c02ab_1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8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g2d82c068f28_0_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0" name="Google Shape;1540;g2d82c068f2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2d82c068f28_0_6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7" name="Google Shape;1547;g2d82c068f28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g2d82c068f28_0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3" name="Google Shape;1553;g2d82c068f28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2d8163c02ab_1_1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9" name="Google Shape;1559;g2d8163c02ab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g2d8163c02ab_1_1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6" name="Google Shape;1566;g2d8163c02ab_1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g2d82c068f28_0_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73" name="Google Shape;1573;g2d82c068f28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8" name="Shape 1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9" name="Google Shape;1579;g2d8163c02ab_1_1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0" name="Google Shape;1580;g2d8163c02ab_1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2d8163c02ab_1_18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7" name="Google Shape;1587;g2d8163c02ab_1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2d82c068f28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94" name="Google Shape;1594;g2d82c068f2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g2d82c068f28_0_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0" name="Google Shape;1600;g2d82c068f2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4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4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3" name="Google Shape;33;p4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4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4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4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4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4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4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4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4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4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4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4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4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4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4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4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4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5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3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3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9.png"/><Relationship Id="rId5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8.png"/><Relationship Id="rId5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youtu.be/Bfvyj88Hs_o?si=pmCoD15TxR33lPaB&amp;t=68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jpg"/><Relationship Id="rId4" Type="http://schemas.openxmlformats.org/officeDocument/2006/relationships/image" Target="../media/image5.jp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1.png"/><Relationship Id="rId5" Type="http://schemas.openxmlformats.org/officeDocument/2006/relationships/image" Target="../media/image2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5.gif"/><Relationship Id="rId4" Type="http://schemas.openxmlformats.org/officeDocument/2006/relationships/image" Target="../media/image16.gif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7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9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13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12.png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36.png"/><Relationship Id="rId6" Type="http://schemas.openxmlformats.org/officeDocument/2006/relationships/image" Target="../media/image31.png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Relationship Id="rId3" Type="http://schemas.openxmlformats.org/officeDocument/2006/relationships/image" Target="../media/image14.png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Relationship Id="rId3" Type="http://schemas.openxmlformats.org/officeDocument/2006/relationships/image" Target="../media/image37.png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Relationship Id="rId3" Type="http://schemas.openxmlformats.org/officeDocument/2006/relationships/image" Target="../media/image42.gif"/><Relationship Id="rId4" Type="http://schemas.openxmlformats.org/officeDocument/2006/relationships/image" Target="../media/image17.png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Relationship Id="rId3" Type="http://schemas.openxmlformats.org/officeDocument/2006/relationships/image" Target="../media/image34.png"/><Relationship Id="rId4" Type="http://schemas.openxmlformats.org/officeDocument/2006/relationships/image" Target="../media/image21.png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Relationship Id="rId3" Type="http://schemas.openxmlformats.org/officeDocument/2006/relationships/image" Target="../media/image33.png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Relationship Id="rId3" Type="http://schemas.openxmlformats.org/officeDocument/2006/relationships/image" Target="../media/image38.gif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Relationship Id="rId3" Type="http://schemas.openxmlformats.org/officeDocument/2006/relationships/image" Target="../media/image24.png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Relationship Id="rId3" Type="http://schemas.openxmlformats.org/officeDocument/2006/relationships/image" Target="../media/image25.png"/><Relationship Id="rId4" Type="http://schemas.openxmlformats.org/officeDocument/2006/relationships/image" Target="../media/image26.png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Relationship Id="rId3" Type="http://schemas.openxmlformats.org/officeDocument/2006/relationships/image" Target="../media/image41.gif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Relationship Id="rId3" Type="http://schemas.openxmlformats.org/officeDocument/2006/relationships/image" Target="../media/image29.png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Relationship Id="rId3" Type="http://schemas.openxmlformats.org/officeDocument/2006/relationships/image" Target="../media/image27.jpg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Relationship Id="rId3" Type="http://schemas.openxmlformats.org/officeDocument/2006/relationships/hyperlink" Target="https://youtu.be/2ACiuKgYUkI?si=JdFd24_P_okyt6ix&amp;t=864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type="ctrTitle"/>
          </p:nvPr>
        </p:nvSpPr>
        <p:spPr>
          <a:xfrm>
            <a:off x="0" y="403125"/>
            <a:ext cx="12116400" cy="1053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Chip Building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From Wafer to Package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6" name="Google Shape;86;p1"/>
          <p:cNvSpPr txBox="1"/>
          <p:nvPr>
            <p:ph type="ctrTitle"/>
          </p:nvPr>
        </p:nvSpPr>
        <p:spPr>
          <a:xfrm>
            <a:off x="9802725" y="6286500"/>
            <a:ext cx="2389275" cy="5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12"/>
              <a:buFont typeface="Play"/>
              <a:buNone/>
            </a:pPr>
            <a:r>
              <a:rPr lang="en-US" sz="2400">
                <a:solidFill>
                  <a:schemeClr val="lt1"/>
                </a:solidFill>
              </a:rPr>
              <a:t>J Kendra Jan. 29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" name="Google Shape;92;p51"/>
          <p:cNvPicPr preferRelativeResize="0"/>
          <p:nvPr/>
        </p:nvPicPr>
        <p:blipFill rotWithShape="1">
          <a:blip r:embed="rId3">
            <a:alphaModFix/>
          </a:blip>
          <a:srcRect b="3" l="0" r="3" t="7129"/>
          <a:stretch/>
        </p:blipFill>
        <p:spPr>
          <a:xfrm>
            <a:off x="8529321" y="10"/>
            <a:ext cx="3662680" cy="3401558"/>
          </a:xfrm>
          <a:custGeom>
            <a:rect b="b" l="l" r="r" t="t"/>
            <a:pathLst>
              <a:path extrusionOk="0" h="3401568" w="3662680">
                <a:moveTo>
                  <a:pt x="0" y="0"/>
                </a:moveTo>
                <a:lnTo>
                  <a:pt x="3662680" y="0"/>
                </a:lnTo>
                <a:lnTo>
                  <a:pt x="3662680" y="3401568"/>
                </a:lnTo>
                <a:lnTo>
                  <a:pt x="774527" y="3401568"/>
                </a:lnTo>
                <a:lnTo>
                  <a:pt x="769892" y="3133175"/>
                </a:lnTo>
                <a:cubicBezTo>
                  <a:pt x="732577" y="2055441"/>
                  <a:pt x="492520" y="1056020"/>
                  <a:pt x="104445" y="215033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Albany Nanot" id="93" name="Google Shape;93;p51"/>
          <p:cNvPicPr preferRelativeResize="0"/>
          <p:nvPr/>
        </p:nvPicPr>
        <p:blipFill rotWithShape="1">
          <a:blip r:embed="rId4">
            <a:alphaModFix/>
          </a:blip>
          <a:srcRect b="-2" l="1402" r="18607" t="0"/>
          <a:stretch/>
        </p:blipFill>
        <p:spPr>
          <a:xfrm>
            <a:off x="5115314" y="10"/>
            <a:ext cx="4118110" cy="3401558"/>
          </a:xfrm>
          <a:custGeom>
            <a:rect b="b" l="l" r="r" t="t"/>
            <a:pathLst>
              <a:path extrusionOk="0" h="3401568" w="4118110">
                <a:moveTo>
                  <a:pt x="0" y="0"/>
                </a:moveTo>
                <a:lnTo>
                  <a:pt x="3343575" y="0"/>
                </a:lnTo>
                <a:lnTo>
                  <a:pt x="3448028" y="215050"/>
                </a:lnTo>
                <a:cubicBezTo>
                  <a:pt x="3836103" y="1056037"/>
                  <a:pt x="4076161" y="2055458"/>
                  <a:pt x="4113475" y="3133192"/>
                </a:cubicBezTo>
                <a:lnTo>
                  <a:pt x="4118110" y="3401568"/>
                </a:lnTo>
                <a:lnTo>
                  <a:pt x="801224" y="3401568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ln>
            <a:noFill/>
          </a:ln>
        </p:spPr>
      </p:pic>
      <p:pic>
        <p:nvPicPr>
          <p:cNvPr descr="Matt Nicholls on LinkedIn: New York and IBM take another step to advance  microelectronics R&amp;D…" id="94" name="Google Shape;94;p51"/>
          <p:cNvPicPr preferRelativeResize="0"/>
          <p:nvPr/>
        </p:nvPicPr>
        <p:blipFill rotWithShape="1">
          <a:blip r:embed="rId5">
            <a:alphaModFix/>
          </a:blip>
          <a:srcRect b="14455" l="0" r="0" t="0"/>
          <a:stretch/>
        </p:blipFill>
        <p:spPr>
          <a:xfrm>
            <a:off x="5168353" y="3456432"/>
            <a:ext cx="7023646" cy="3401568"/>
          </a:xfrm>
          <a:custGeom>
            <a:rect b="b" l="l" r="r" t="t"/>
            <a:pathLst>
              <a:path extrusionOk="0" h="3401568" w="7023646">
                <a:moveTo>
                  <a:pt x="749132" y="0"/>
                </a:moveTo>
                <a:lnTo>
                  <a:pt x="7023646" y="0"/>
                </a:lnTo>
                <a:lnTo>
                  <a:pt x="7023646" y="3401568"/>
                </a:lnTo>
                <a:lnTo>
                  <a:pt x="0" y="3401568"/>
                </a:lnTo>
                <a:lnTo>
                  <a:pt x="79008" y="3238906"/>
                </a:lnTo>
                <a:cubicBezTo>
                  <a:pt x="502362" y="2321466"/>
                  <a:pt x="749563" y="1215476"/>
                  <a:pt x="749563" y="24956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95" name="Google Shape;95;p51"/>
          <p:cNvSpPr/>
          <p:nvPr/>
        </p:nvSpPr>
        <p:spPr>
          <a:xfrm>
            <a:off x="0" y="0"/>
            <a:ext cx="5932965" cy="6858000"/>
          </a:xfrm>
          <a:custGeom>
            <a:rect b="b" l="l" r="r" t="t"/>
            <a:pathLst>
              <a:path extrusionOk="0" h="6858000" w="5932965">
                <a:moveTo>
                  <a:pt x="0" y="0"/>
                </a:moveTo>
                <a:lnTo>
                  <a:pt x="5140363" y="0"/>
                </a:lnTo>
                <a:lnTo>
                  <a:pt x="5152943" y="23550"/>
                </a:lnTo>
                <a:cubicBezTo>
                  <a:pt x="5642847" y="987256"/>
                  <a:pt x="5932965" y="2183538"/>
                  <a:pt x="5932965" y="3479505"/>
                </a:cubicBezTo>
                <a:cubicBezTo>
                  <a:pt x="5932965" y="4675783"/>
                  <a:pt x="5685764" y="5787121"/>
                  <a:pt x="5262410" y="6708999"/>
                </a:cubicBezTo>
                <a:lnTo>
                  <a:pt x="519038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rgbClr val="EFEFEF"/>
            </a:solidFill>
            <a:prstDash val="solid"/>
            <a:round/>
            <a:headEnd len="sm" w="sm" type="none"/>
            <a:tailEnd len="sm" w="sm" type="none"/>
          </a:ln>
          <a:effectLst>
            <a:outerShdw blurRad="50800" rotWithShape="0" algn="l" dist="38100">
              <a:srgbClr val="D8D8D8">
                <a:alpha val="30196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51"/>
          <p:cNvSpPr/>
          <p:nvPr/>
        </p:nvSpPr>
        <p:spPr>
          <a:xfrm>
            <a:off x="0" y="0"/>
            <a:ext cx="5922333" cy="6858000"/>
          </a:xfrm>
          <a:custGeom>
            <a:rect b="b" l="l" r="r" t="t"/>
            <a:pathLst>
              <a:path extrusionOk="0" h="6858000" w="5922333">
                <a:moveTo>
                  <a:pt x="0" y="0"/>
                </a:moveTo>
                <a:lnTo>
                  <a:pt x="5129731" y="0"/>
                </a:lnTo>
                <a:lnTo>
                  <a:pt x="5142311" y="23550"/>
                </a:lnTo>
                <a:cubicBezTo>
                  <a:pt x="5632215" y="987256"/>
                  <a:pt x="5922333" y="2183538"/>
                  <a:pt x="5922333" y="3479505"/>
                </a:cubicBezTo>
                <a:cubicBezTo>
                  <a:pt x="5922333" y="4675783"/>
                  <a:pt x="5675132" y="5787121"/>
                  <a:pt x="5251778" y="6708999"/>
                </a:cubicBezTo>
                <a:lnTo>
                  <a:pt x="517975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51"/>
          <p:cNvSpPr txBox="1"/>
          <p:nvPr>
            <p:ph type="title"/>
          </p:nvPr>
        </p:nvSpPr>
        <p:spPr>
          <a:xfrm>
            <a:off x="448056" y="685800"/>
            <a:ext cx="4922338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General Updates</a:t>
            </a:r>
            <a:endParaRPr/>
          </a:p>
        </p:txBody>
      </p:sp>
      <p:sp>
        <p:nvSpPr>
          <p:cNvPr id="98" name="Google Shape;98;p51"/>
          <p:cNvSpPr/>
          <p:nvPr/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51"/>
          <p:cNvSpPr/>
          <p:nvPr/>
        </p:nvSpPr>
        <p:spPr>
          <a:xfrm>
            <a:off x="438911" y="2089941"/>
            <a:ext cx="4970439" cy="18288"/>
          </a:xfrm>
          <a:prstGeom prst="rect">
            <a:avLst/>
          </a:prstGeom>
          <a:solidFill>
            <a:srgbClr val="D5D5D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51"/>
          <p:cNvSpPr txBox="1"/>
          <p:nvPr>
            <p:ph idx="1" type="body"/>
          </p:nvPr>
        </p:nvSpPr>
        <p:spPr>
          <a:xfrm>
            <a:off x="448056" y="2514600"/>
            <a:ext cx="4922338" cy="3666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Albany Nanotech Complex Tour</a:t>
            </a:r>
            <a:endParaRPr/>
          </a:p>
          <a:p>
            <a: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Most advanced semiconductor research and development facility in the US</a:t>
            </a:r>
            <a:endParaRPr/>
          </a:p>
          <a:p>
            <a: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1.65 million square feet of cool stuff</a:t>
            </a:r>
            <a:endParaRPr/>
          </a:p>
          <a:p>
            <a:pPr indent="-1143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143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Arial"/>
              <a:buNone/>
            </a:pPr>
            <a:r>
              <a:t/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/>
              <a:t>General Updates</a:t>
            </a:r>
            <a:endParaRPr/>
          </a:p>
        </p:txBody>
      </p:sp>
      <p:sp>
        <p:nvSpPr>
          <p:cNvPr id="106" name="Google Shape;106;p5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en-US" sz="2400"/>
              <a:t>GlobalFoundries Fab 8 Tour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US" sz="2000"/>
              <a:t>GlobalFoundries Headquarters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US" sz="2000"/>
              <a:t>30 minutes from Troy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US" sz="2000"/>
              <a:t>Get to go into the fab and see equipment close up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Font typeface="Courier New"/>
              <a:buChar char="o"/>
            </a:pPr>
            <a:r>
              <a:rPr lang="en-US" sz="2000"/>
              <a:t>Talk w/ and ask questions to real GF engineers!</a:t>
            </a:r>
            <a:endParaRPr/>
          </a:p>
        </p:txBody>
      </p:sp>
      <p:pic>
        <p:nvPicPr>
          <p:cNvPr descr="GlobalFoundries Plans to Build New Fab in Upstate New York in  Private-Public Partnership to Support U.S. Semiconductor Manufacturing |  GlobalFoundries" id="107" name="Google Shape;107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4926" y="237791"/>
            <a:ext cx="5625922" cy="31734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qr code with blue squares&#10;&#10;AI-generated content may be incorrect." id="108" name="Google Shape;108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384" y="4653834"/>
            <a:ext cx="2047205" cy="206867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52"/>
          <p:cNvSpPr txBox="1"/>
          <p:nvPr/>
        </p:nvSpPr>
        <p:spPr>
          <a:xfrm>
            <a:off x="-222161" y="4242560"/>
            <a:ext cx="3056586" cy="4984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11430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Interest Form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ourier New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lobalFoundries Fab Expansion: Doing A Little Math" id="110" name="Google Shape;110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726594" y="3598573"/>
            <a:ext cx="4362583" cy="295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2ff6ac3bfd1_0_8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2ff6ac3bfd1_0_85"/>
          <p:cNvSpPr txBox="1"/>
          <p:nvPr>
            <p:ph type="ctr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is a transistor?</a:t>
            </a:r>
            <a:endParaRPr/>
          </a:p>
        </p:txBody>
      </p:sp>
      <p:sp>
        <p:nvSpPr>
          <p:cNvPr id="117" name="Google Shape;117;g2ff6ac3bfd1_0_85"/>
          <p:cNvSpPr/>
          <p:nvPr/>
        </p:nvSpPr>
        <p:spPr>
          <a:xfrm>
            <a:off x="640080" y="2586994"/>
            <a:ext cx="3474720" cy="18288"/>
          </a:xfrm>
          <a:custGeom>
            <a:rect b="b" l="l" r="r" t="t"/>
            <a:pathLst>
              <a:path extrusionOk="0" fill="none" h="18288" w="347472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extrusionOk="0" h="18288" w="347472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cap="rnd" cmpd="sng" w="444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2ff6ac3bfd1_0_85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2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https://youtu.be/Bfvyj88Hs_o?si=pmCoD15TxR33lPaB&amp;t=68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139700" lvl="0" marL="0" marR="0" rtl="0" algn="l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qr code on a blue background&#10;&#10;Description automatically generated" id="119" name="Google Shape;119;g2ff6ac3bfd1_0_85"/>
          <p:cNvPicPr preferRelativeResize="0"/>
          <p:nvPr/>
        </p:nvPicPr>
        <p:blipFill rotWithShape="1">
          <a:blip r:embed="rId4">
            <a:alphaModFix/>
          </a:blip>
          <a:srcRect b="0" l="0" r="0" t="302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4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How many processing steps does it take to make…</a:t>
            </a:r>
            <a:endParaRPr/>
          </a:p>
        </p:txBody>
      </p:sp>
      <p:sp>
        <p:nvSpPr>
          <p:cNvPr id="125" name="Google Shape;125;p54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-A transistor?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-A full die (E.g. CPU)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ff6ac3bfd1_0_10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The Transistor: How does this compute anything?</a:t>
            </a:r>
            <a:endParaRPr/>
          </a:p>
        </p:txBody>
      </p:sp>
      <p:sp>
        <p:nvSpPr>
          <p:cNvPr id="131" name="Google Shape;131;g2ff6ac3bfd1_0_108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700"/>
              <a:t>Basic Flow:</a:t>
            </a:r>
            <a:endParaRPr sz="2700"/>
          </a:p>
          <a:p>
            <a:pPr indent="-3365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700"/>
              <a:buChar char="-"/>
            </a:pPr>
            <a:r>
              <a:rPr lang="en-US" sz="2700"/>
              <a:t>Transistors -&gt; Logic Gates</a:t>
            </a:r>
            <a:endParaRPr sz="2700"/>
          </a:p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-US" sz="2700"/>
              <a:t>Logic Gates -&gt; Discrete Math</a:t>
            </a:r>
            <a:endParaRPr sz="2700"/>
          </a:p>
          <a:p>
            <a:pPr indent="-3365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-US" sz="2700"/>
              <a:t>Discrete Math -&gt; Computing</a:t>
            </a:r>
            <a:endParaRPr/>
          </a:p>
        </p:txBody>
      </p:sp>
      <p:sp>
        <p:nvSpPr>
          <p:cNvPr id="132" name="Google Shape;132;g2ff6ac3bfd1_0_108"/>
          <p:cNvSpPr txBox="1"/>
          <p:nvPr>
            <p:ph idx="2" type="body"/>
          </p:nvPr>
        </p:nvSpPr>
        <p:spPr>
          <a:xfrm>
            <a:off x="6432251" y="1710238"/>
            <a:ext cx="2754600" cy="22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33" name="Google Shape;133;g2ff6ac3bfd1_0_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244" y="1321944"/>
            <a:ext cx="2172359" cy="2600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2ff6ac3bfd1_0_10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88450" y="1533350"/>
            <a:ext cx="2136200" cy="256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ff6ac3bfd1_0_10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44950" y="4318625"/>
            <a:ext cx="4192931" cy="24538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ff6ac3bfd1_0_3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MOSFET Fabrication Tools/Processes</a:t>
            </a:r>
            <a:endParaRPr/>
          </a:p>
        </p:txBody>
      </p:sp>
      <p:sp>
        <p:nvSpPr>
          <p:cNvPr id="141" name="Google Shape;141;g2ff6ac3bfd1_0_35"/>
          <p:cNvSpPr txBox="1"/>
          <p:nvPr>
            <p:ph idx="1" type="body"/>
          </p:nvPr>
        </p:nvSpPr>
        <p:spPr>
          <a:xfrm>
            <a:off x="838200" y="17494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Oxide Growth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Lithography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Etching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Implantation/Doping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Deposition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ff6ac3bfd1_0_45"/>
          <p:cNvSpPr txBox="1"/>
          <p:nvPr>
            <p:ph type="title"/>
          </p:nvPr>
        </p:nvSpPr>
        <p:spPr>
          <a:xfrm>
            <a:off x="353226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Oxide Growth</a:t>
            </a:r>
            <a:endParaRPr/>
          </a:p>
        </p:txBody>
      </p:sp>
      <p:sp>
        <p:nvSpPr>
          <p:cNvPr id="147" name="Google Shape;147;g2ff6ac3bfd1_0_45"/>
          <p:cNvSpPr txBox="1"/>
          <p:nvPr>
            <p:ph idx="1" type="body"/>
          </p:nvPr>
        </p:nvSpPr>
        <p:spPr>
          <a:xfrm>
            <a:off x="353226" y="1311275"/>
            <a:ext cx="6219024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/>
              <a:t>Purpose</a:t>
            </a:r>
            <a:r>
              <a:rPr lang="en-US" sz="1800"/>
              <a:t>: Create the gate insulator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/>
              <a:t>Process</a:t>
            </a:r>
            <a:r>
              <a:rPr lang="en-US" sz="1800"/>
              <a:t>: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-US" sz="1800"/>
              <a:t>Oxide growth is the process of growing a thin layer of silicon dioxide (SiO₂) on the surface of a silicon wafer.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800"/>
              <a:t>This layer is typically created by exposing the silicon to oxygen or steam at high temperatures in a furnace.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800"/>
              <a:t>Silicon dioxide acts as an insulator between the gate and the semiconductor, preventing current leakage and controlling the electrical behavior of the transistor.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/>
              <a:t>Types of Oxide Growth</a:t>
            </a:r>
            <a:r>
              <a:rPr lang="en-US" sz="1800"/>
              <a:t>: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-US" sz="1800"/>
              <a:t>Thermal Oxidation</a:t>
            </a:r>
            <a:r>
              <a:rPr lang="en-US" sz="1800"/>
              <a:t>: Direct oxidation in a furnace by reacting silicon with dry or wet oxygen.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800"/>
              <a:t>Chemical Vapor Deposition (CVD)</a:t>
            </a:r>
            <a:r>
              <a:rPr lang="en-US" sz="1800"/>
              <a:t>: A method where oxide is deposited onto the wafer surface using a chemical reaction.</a:t>
            </a:r>
            <a:endParaRPr sz="1800"/>
          </a:p>
        </p:txBody>
      </p:sp>
      <p:pic>
        <p:nvPicPr>
          <p:cNvPr id="148" name="Google Shape;148;g2ff6ac3bfd1_0_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5724" y="2611134"/>
            <a:ext cx="5063050" cy="1635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ff6ac3bfd1_0_51"/>
          <p:cNvSpPr txBox="1"/>
          <p:nvPr>
            <p:ph type="title"/>
          </p:nvPr>
        </p:nvSpPr>
        <p:spPr>
          <a:xfrm>
            <a:off x="34925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Lithography</a:t>
            </a:r>
            <a:endParaRPr/>
          </a:p>
        </p:txBody>
      </p:sp>
      <p:sp>
        <p:nvSpPr>
          <p:cNvPr id="154" name="Google Shape;154;g2ff6ac3bfd1_0_51"/>
          <p:cNvSpPr txBox="1"/>
          <p:nvPr>
            <p:ph idx="1" type="body"/>
          </p:nvPr>
        </p:nvSpPr>
        <p:spPr>
          <a:xfrm>
            <a:off x="171450" y="1075600"/>
            <a:ext cx="72263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/>
              <a:t>Purpose</a:t>
            </a:r>
            <a:r>
              <a:rPr lang="en-US" sz="1800"/>
              <a:t>: Define patterns on the wafer for circuit elements.</a:t>
            </a:r>
            <a:endParaRPr sz="1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/>
              <a:t>Process</a:t>
            </a:r>
            <a:r>
              <a:rPr lang="en-US" sz="1800"/>
              <a:t>: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-US" sz="1800"/>
              <a:t>Lithography is a method used to transfer patterns from a mask to a wafer.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800"/>
              <a:t>It involves applying a </a:t>
            </a:r>
            <a:r>
              <a:rPr b="1" lang="en-US" sz="1800"/>
              <a:t>photoresist</a:t>
            </a:r>
            <a:r>
              <a:rPr lang="en-US" sz="1800"/>
              <a:t> layer on the wafer, which is sensitive to light.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800"/>
              <a:t>The wafer is then exposed to ultraviolet (UV) light through a </a:t>
            </a:r>
            <a:r>
              <a:rPr b="1" lang="en-US" sz="1800"/>
              <a:t>photomask</a:t>
            </a:r>
            <a:r>
              <a:rPr lang="en-US" sz="1800"/>
              <a:t>, which defines the pattern of the circuit.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800"/>
              <a:t>Types of Lithography</a:t>
            </a:r>
            <a:r>
              <a:rPr lang="en-US" sz="1800"/>
              <a:t>: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-US" sz="1800"/>
              <a:t>Photolithography</a:t>
            </a:r>
            <a:r>
              <a:rPr lang="en-US" sz="1800"/>
              <a:t>: Uses UV light to transfer the mask pattern.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800"/>
              <a:t>E-Beam Lithography</a:t>
            </a:r>
            <a:r>
              <a:rPr lang="en-US" sz="1800"/>
              <a:t>: Uses a focused beam of electrons to write custom patterns, often used in research or prototype production.</a:t>
            </a:r>
            <a:endParaRPr sz="18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800"/>
              <a:t>Extreme Ultraviolet (EUV) Lithography</a:t>
            </a:r>
            <a:r>
              <a:rPr lang="en-US" sz="1800"/>
              <a:t>: A cutting-edge technology for producing smaller features in advanced semiconductor manufacturing.</a:t>
            </a:r>
            <a:endParaRPr sz="1800"/>
          </a:p>
        </p:txBody>
      </p:sp>
      <p:pic>
        <p:nvPicPr>
          <p:cNvPr id="155" name="Google Shape;155;g2ff6ac3bfd1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99300" y="2451100"/>
            <a:ext cx="5017949" cy="3040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ff6ac3bfd1_0_14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Lithography - Photoresists</a:t>
            </a:r>
            <a:endParaRPr/>
          </a:p>
        </p:txBody>
      </p:sp>
      <p:sp>
        <p:nvSpPr>
          <p:cNvPr id="161" name="Google Shape;161;g2ff6ac3bfd1_0_143"/>
          <p:cNvSpPr txBox="1"/>
          <p:nvPr/>
        </p:nvSpPr>
        <p:spPr>
          <a:xfrm>
            <a:off x="838203" y="1552793"/>
            <a:ext cx="10906500" cy="48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Photoresist</a:t>
            </a:r>
            <a:r>
              <a:rPr b="0" i="0" lang="en-US" sz="165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: A chemical that becomes stronger or weaker when exposed to light.</a:t>
            </a:r>
            <a:endParaRPr b="0" i="0" sz="16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g2ff6ac3bfd1_0_143"/>
          <p:cNvSpPr txBox="1"/>
          <p:nvPr/>
        </p:nvSpPr>
        <p:spPr>
          <a:xfrm>
            <a:off x="965343" y="2396926"/>
            <a:ext cx="4420200" cy="4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Positive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Long Polymer Chains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Light Breaks Molecular Bonds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Becomes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Weaker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Exposed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g2ff6ac3bfd1_0_143"/>
          <p:cNvSpPr txBox="1"/>
          <p:nvPr/>
        </p:nvSpPr>
        <p:spPr>
          <a:xfrm>
            <a:off x="6021153" y="2396926"/>
            <a:ext cx="4420200" cy="4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Negative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Small Molecules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Light Forms Molecular Bonds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Becomes </a:t>
            </a:r>
            <a:r>
              <a:rPr b="1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Stronger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When Exposed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d82c068f28_0_0"/>
          <p:cNvSpPr txBox="1"/>
          <p:nvPr/>
        </p:nvSpPr>
        <p:spPr>
          <a:xfrm>
            <a:off x="838203" y="1552793"/>
            <a:ext cx="10906500" cy="484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t/>
            </a:r>
            <a:endParaRPr b="0" i="0" sz="165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2d82c068f28_0_0"/>
          <p:cNvSpPr txBox="1"/>
          <p:nvPr/>
        </p:nvSpPr>
        <p:spPr>
          <a:xfrm>
            <a:off x="965343" y="2396926"/>
            <a:ext cx="4420200" cy="4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Positive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2d82c068f28_0_0"/>
          <p:cNvSpPr txBox="1"/>
          <p:nvPr/>
        </p:nvSpPr>
        <p:spPr>
          <a:xfrm>
            <a:off x="6021153" y="2396926"/>
            <a:ext cx="4420200" cy="44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Negative</a:t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1" name="Google Shape;171;g2d82c068f2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46925" y="170825"/>
            <a:ext cx="8098150" cy="38761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g2d82c068f28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913725"/>
            <a:ext cx="5766523" cy="1824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g2d82c068f28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09325" y="4789725"/>
            <a:ext cx="6059449" cy="202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ff6ac3bfd1_0_57"/>
          <p:cNvSpPr txBox="1"/>
          <p:nvPr>
            <p:ph type="title"/>
          </p:nvPr>
        </p:nvSpPr>
        <p:spPr>
          <a:xfrm>
            <a:off x="381000" y="11747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Etching</a:t>
            </a:r>
            <a:endParaRPr/>
          </a:p>
        </p:txBody>
      </p:sp>
      <p:sp>
        <p:nvSpPr>
          <p:cNvPr id="179" name="Google Shape;179;g2ff6ac3bfd1_0_57"/>
          <p:cNvSpPr txBox="1"/>
          <p:nvPr>
            <p:ph idx="1" type="body"/>
          </p:nvPr>
        </p:nvSpPr>
        <p:spPr>
          <a:xfrm>
            <a:off x="104468" y="998688"/>
            <a:ext cx="7737782" cy="48606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en-US" sz="1600"/>
              <a:t>Purpose</a:t>
            </a:r>
            <a:r>
              <a:rPr lang="en-US" sz="1600"/>
              <a:t>: Remove material to define specific structures on the wafer.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en-US" sz="1600"/>
              <a:t>Process</a:t>
            </a:r>
            <a:r>
              <a:rPr lang="en-US" sz="1600"/>
              <a:t>: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Etching is used to remove layers of material from the wafer to create the desired patterns defined by lithography.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It can be used to selectively remove exposed areas of the wafer or thin films after the photoresist has been patterned.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The etching process needs to be precise to ensure that only specific areas are removed while maintaining the integrity of other regions.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b="1" lang="en-US" sz="1600"/>
              <a:t>Types of Etching</a:t>
            </a:r>
            <a:r>
              <a:rPr lang="en-US" sz="1600"/>
              <a:t>: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Wet Etching</a:t>
            </a:r>
            <a:r>
              <a:rPr lang="en-US" sz="1600"/>
              <a:t>: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Uses liquid chemicals (acids or bases) to dissolve materials.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Offers good selectivity but may lack precision for small-scale features.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Dry Etching</a:t>
            </a:r>
            <a:r>
              <a:rPr lang="en-US" sz="1600"/>
              <a:t>: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Uses gases or plasmas (ionized gases) to etch materials.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More precise and widely used in advanced semiconductor manufacturing.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Examples include </a:t>
            </a:r>
            <a:r>
              <a:rPr b="1" lang="en-US" sz="1600"/>
              <a:t>Reactive Ion Etching (RIE)</a:t>
            </a:r>
            <a:r>
              <a:rPr lang="en-US" sz="1600"/>
              <a:t>, which combines chemical and physical processes for better control.</a:t>
            </a:r>
            <a:endParaRPr sz="1600"/>
          </a:p>
        </p:txBody>
      </p:sp>
      <p:pic>
        <p:nvPicPr>
          <p:cNvPr descr="Introduction to Si-DRIE (Silicon Deep Reactive Ion Etching) | Samco Inc." id="180" name="Google Shape;180;g2ff6ac3bfd1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26300" y="117475"/>
            <a:ext cx="4861232" cy="2009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2ff6ac3bfd1_0_63"/>
          <p:cNvSpPr txBox="1"/>
          <p:nvPr>
            <p:ph type="title"/>
          </p:nvPr>
        </p:nvSpPr>
        <p:spPr>
          <a:xfrm>
            <a:off x="184150" y="730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Implantation/Doping</a:t>
            </a:r>
            <a:endParaRPr/>
          </a:p>
        </p:txBody>
      </p:sp>
      <p:sp>
        <p:nvSpPr>
          <p:cNvPr id="186" name="Google Shape;186;g2ff6ac3bfd1_0_63"/>
          <p:cNvSpPr txBox="1"/>
          <p:nvPr>
            <p:ph idx="1" type="body"/>
          </p:nvPr>
        </p:nvSpPr>
        <p:spPr>
          <a:xfrm>
            <a:off x="184150" y="1152525"/>
            <a:ext cx="7159194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Purpose</a:t>
            </a:r>
            <a:r>
              <a:rPr lang="en-US" sz="1600"/>
              <a:t>: Modify the electrical properties of the semiconductor by introducing impurities (dopants).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Process</a:t>
            </a:r>
            <a:r>
              <a:rPr lang="en-US" sz="1600"/>
              <a:t>: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Doping introduces atoms of elements such as boron (for p-type) or phosphorus (for n-type) into the silicon wafer to alter its conductivity.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This is done by </a:t>
            </a:r>
            <a:r>
              <a:rPr b="1" lang="en-US" sz="1600"/>
              <a:t>ion implantation</a:t>
            </a:r>
            <a:r>
              <a:rPr lang="en-US" sz="1600"/>
              <a:t>, where ions are accelerated and embedded into the silicon surface at high velocities.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After implantation, the wafer is usually heated (annealed) to repair the crystal structure and activate the dopants, allowing them to take their places in the lattice.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Types of Dopants</a:t>
            </a:r>
            <a:r>
              <a:rPr lang="en-US" sz="1600"/>
              <a:t>: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N-type Doping</a:t>
            </a:r>
            <a:r>
              <a:rPr lang="en-US" sz="1600"/>
              <a:t>: Adds electrons to the material by introducing elements like phosphorus or arsenic, which have more electrons than silicon.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P-type Doping</a:t>
            </a:r>
            <a:r>
              <a:rPr lang="en-US" sz="1600"/>
              <a:t>: Creates holes (positive charge carriers) by adding elements like boron, which have fewer electrons than silicon.</a:t>
            </a:r>
            <a:endParaRPr sz="1600"/>
          </a:p>
        </p:txBody>
      </p:sp>
      <p:pic>
        <p:nvPicPr>
          <p:cNvPr id="187" name="Google Shape;187;g2ff6ac3bfd1_0_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86421" y="4259096"/>
            <a:ext cx="3112601" cy="239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g2ff6ac3bfd1_0_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57102" y="1334250"/>
            <a:ext cx="3685725" cy="2699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5"/>
          <p:cNvSpPr txBox="1"/>
          <p:nvPr>
            <p:ph type="title"/>
          </p:nvPr>
        </p:nvSpPr>
        <p:spPr>
          <a:xfrm>
            <a:off x="203200" y="-208069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Material Deposition</a:t>
            </a:r>
            <a:endParaRPr/>
          </a:p>
        </p:txBody>
      </p:sp>
      <p:sp>
        <p:nvSpPr>
          <p:cNvPr id="194" name="Google Shape;194;p55"/>
          <p:cNvSpPr txBox="1"/>
          <p:nvPr>
            <p:ph idx="1" type="body"/>
          </p:nvPr>
        </p:nvSpPr>
        <p:spPr>
          <a:xfrm>
            <a:off x="-50800" y="879657"/>
            <a:ext cx="800735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Purpose</a:t>
            </a:r>
            <a:r>
              <a:rPr lang="en-US" sz="1600"/>
              <a:t>: Place down new material to enable creation of complex structures</a:t>
            </a:r>
            <a:endParaRPr sz="16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Process</a:t>
            </a:r>
            <a:r>
              <a:rPr lang="en-US" sz="1600"/>
              <a:t>: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Metal deposition involves placing a thin layer of metal onto the surface of the wafer to create conductive connections.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Metals like aluminum, copper, or tungsten are commonly used because of their high conductivity.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-US" sz="1600"/>
              <a:t>After deposition, the metal is patterned using lithography and etching to form the desired circuit interconnects.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Types of Metal Deposition</a:t>
            </a:r>
            <a:r>
              <a:rPr lang="en-US" sz="1600"/>
              <a:t>: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Physical Vapor Deposition (PVD)</a:t>
            </a:r>
            <a:r>
              <a:rPr lang="en-US" sz="1600"/>
              <a:t>: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Metals are vaporized in a vacuum and deposited as a thin film on the wafer.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Common methods include </a:t>
            </a:r>
            <a:r>
              <a:rPr b="1" lang="en-US" sz="1600"/>
              <a:t>Sputtering</a:t>
            </a:r>
            <a:r>
              <a:rPr lang="en-US" sz="1600"/>
              <a:t> and </a:t>
            </a:r>
            <a:r>
              <a:rPr b="1" lang="en-US" sz="1600"/>
              <a:t>Evaporation</a:t>
            </a:r>
            <a:r>
              <a:rPr lang="en-US" sz="1600"/>
              <a:t>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Chemical Vapor Deposition (CVD)</a:t>
            </a:r>
            <a:r>
              <a:rPr lang="en-US" sz="1600"/>
              <a:t>: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A chemical reaction is used to deposit metal onto the wafer, often resulting in more uniform layers.</a:t>
            </a:r>
            <a:endParaRPr sz="1600"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b="1" lang="en-US" sz="1600"/>
              <a:t>Electroplating</a:t>
            </a:r>
            <a:r>
              <a:rPr lang="en-US" sz="1600"/>
              <a:t>:</a:t>
            </a:r>
            <a:endParaRPr sz="1600"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</a:pPr>
            <a:r>
              <a:rPr lang="en-US" sz="1600"/>
              <a:t>A layer of metal, commonly copper, is deposited on the wafer through an electrochemical process.</a:t>
            </a:r>
            <a:endParaRPr sz="1600"/>
          </a:p>
        </p:txBody>
      </p:sp>
      <p:pic>
        <p:nvPicPr>
          <p:cNvPr descr="Lam Research Newsroom - Blog" id="195" name="Google Shape;195;p55"/>
          <p:cNvPicPr preferRelativeResize="0"/>
          <p:nvPr/>
        </p:nvPicPr>
        <p:blipFill rotWithShape="1">
          <a:blip r:embed="rId3">
            <a:alphaModFix/>
          </a:blip>
          <a:srcRect b="0" l="13804" r="16101" t="0"/>
          <a:stretch/>
        </p:blipFill>
        <p:spPr>
          <a:xfrm>
            <a:off x="7856365" y="4533900"/>
            <a:ext cx="4098030" cy="1784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m Research Newsroom - Blog" id="196" name="Google Shape;196;p55"/>
          <p:cNvPicPr preferRelativeResize="0"/>
          <p:nvPr/>
        </p:nvPicPr>
        <p:blipFill rotWithShape="1">
          <a:blip r:embed="rId4">
            <a:alphaModFix/>
          </a:blip>
          <a:srcRect b="0" l="29843" r="29041" t="0"/>
          <a:stretch/>
        </p:blipFill>
        <p:spPr>
          <a:xfrm>
            <a:off x="7462675" y="588131"/>
            <a:ext cx="4215882" cy="3097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2ff6ac3bfd1_0_126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Make sense?</a:t>
            </a:r>
            <a:endParaRPr/>
          </a:p>
        </p:txBody>
      </p:sp>
      <p:sp>
        <p:nvSpPr>
          <p:cNvPr id="202" name="Google Shape;202;g2ff6ac3bfd1_0_126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r>
              <a:rPr lang="en-US"/>
              <a:t>Let’s make a transistor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Final Goal</a:t>
            </a:r>
            <a:endParaRPr/>
          </a:p>
        </p:txBody>
      </p:sp>
      <p:sp>
        <p:nvSpPr>
          <p:cNvPr id="208" name="Google Shape;208;p2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2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"/>
          <p:cNvSpPr txBox="1"/>
          <p:nvPr/>
        </p:nvSpPr>
        <p:spPr>
          <a:xfrm>
            <a:off x="5518150" y="4219250"/>
            <a:ext cx="122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"/>
          <p:cNvSpPr txBox="1"/>
          <p:nvPr/>
        </p:nvSpPr>
        <p:spPr>
          <a:xfrm>
            <a:off x="5511625" y="3957225"/>
            <a:ext cx="123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"/>
          <p:cNvSpPr txBox="1"/>
          <p:nvPr/>
        </p:nvSpPr>
        <p:spPr>
          <a:xfrm>
            <a:off x="4438600" y="4584850"/>
            <a:ext cx="1079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"/>
          <p:cNvSpPr/>
          <p:nvPr/>
        </p:nvSpPr>
        <p:spPr>
          <a:xfrm>
            <a:off x="4431234" y="3299536"/>
            <a:ext cx="1079503" cy="1222309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"/>
          <p:cNvSpPr/>
          <p:nvPr/>
        </p:nvSpPr>
        <p:spPr>
          <a:xfrm>
            <a:off x="6746446" y="3299536"/>
            <a:ext cx="1062306" cy="1209117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"/>
          <p:cNvSpPr txBox="1"/>
          <p:nvPr/>
        </p:nvSpPr>
        <p:spPr>
          <a:xfrm>
            <a:off x="6746449" y="3727088"/>
            <a:ext cx="106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0) Silicon Wafer arrives in fab</a:t>
            </a:r>
            <a:endParaRPr/>
          </a:p>
        </p:txBody>
      </p:sp>
      <p:sp>
        <p:nvSpPr>
          <p:cNvPr id="232" name="Google Shape;232;p3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Field Oxide Formation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d8163c02ab_1_4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Goal:</a:t>
            </a:r>
            <a:endParaRPr/>
          </a:p>
        </p:txBody>
      </p:sp>
      <p:sp>
        <p:nvSpPr>
          <p:cNvPr id="244" name="Google Shape;244;g2d8163c02ab_1_46"/>
          <p:cNvSpPr/>
          <p:nvPr/>
        </p:nvSpPr>
        <p:spPr>
          <a:xfrm>
            <a:off x="1330750" y="4524865"/>
            <a:ext cx="9530400" cy="1894800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g2d8163c02ab_1_46"/>
          <p:cNvSpPr txBox="1"/>
          <p:nvPr/>
        </p:nvSpPr>
        <p:spPr>
          <a:xfrm>
            <a:off x="4619624" y="598170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g2d8163c02ab_1_46"/>
          <p:cNvSpPr/>
          <p:nvPr/>
        </p:nvSpPr>
        <p:spPr>
          <a:xfrm>
            <a:off x="1330749" y="3853934"/>
            <a:ext cx="31017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2d8163c02ab_1_46"/>
          <p:cNvSpPr txBox="1"/>
          <p:nvPr/>
        </p:nvSpPr>
        <p:spPr>
          <a:xfrm>
            <a:off x="1405149" y="418000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2d8163c02ab_1_46"/>
          <p:cNvSpPr/>
          <p:nvPr/>
        </p:nvSpPr>
        <p:spPr>
          <a:xfrm>
            <a:off x="7825953" y="3847843"/>
            <a:ext cx="30354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2d8163c02ab_1_46"/>
          <p:cNvSpPr/>
          <p:nvPr/>
        </p:nvSpPr>
        <p:spPr>
          <a:xfrm>
            <a:off x="4432299" y="4286250"/>
            <a:ext cx="3393600" cy="235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2d8163c02ab_1_46"/>
          <p:cNvSpPr txBox="1"/>
          <p:nvPr/>
        </p:nvSpPr>
        <p:spPr>
          <a:xfrm>
            <a:off x="4652751" y="423545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1) Thermal Oxide Growth</a:t>
            </a:r>
            <a:endParaRPr/>
          </a:p>
        </p:txBody>
      </p:sp>
      <p:sp>
        <p:nvSpPr>
          <p:cNvPr id="256" name="Google Shape;256;p5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5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5"/>
          <p:cNvSpPr/>
          <p:nvPr/>
        </p:nvSpPr>
        <p:spPr>
          <a:xfrm>
            <a:off x="1330750" y="3841750"/>
            <a:ext cx="9530499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5"/>
          <p:cNvSpPr txBox="1"/>
          <p:nvPr/>
        </p:nvSpPr>
        <p:spPr>
          <a:xfrm>
            <a:off x="4619624" y="404695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6"/>
          <p:cNvSpPr/>
          <p:nvPr/>
        </p:nvSpPr>
        <p:spPr>
          <a:xfrm>
            <a:off x="1330750" y="3841750"/>
            <a:ext cx="9530499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2) Spin-coat Photoresist</a:t>
            </a:r>
            <a:endParaRPr/>
          </a:p>
        </p:txBody>
      </p:sp>
      <p:sp>
        <p:nvSpPr>
          <p:cNvPr id="266" name="Google Shape;266;p6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6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6"/>
          <p:cNvSpPr txBox="1"/>
          <p:nvPr/>
        </p:nvSpPr>
        <p:spPr>
          <a:xfrm>
            <a:off x="4619623" y="4183307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6"/>
          <p:cNvSpPr/>
          <p:nvPr/>
        </p:nvSpPr>
        <p:spPr>
          <a:xfrm>
            <a:off x="1330749" y="356452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6"/>
          <p:cNvSpPr txBox="1"/>
          <p:nvPr/>
        </p:nvSpPr>
        <p:spPr>
          <a:xfrm>
            <a:off x="4619624" y="3516765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7"/>
          <p:cNvSpPr/>
          <p:nvPr/>
        </p:nvSpPr>
        <p:spPr>
          <a:xfrm>
            <a:off x="1330750" y="3841750"/>
            <a:ext cx="9530499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3) Photoresist exposed to light through mask, developed</a:t>
            </a:r>
            <a:endParaRPr/>
          </a:p>
        </p:txBody>
      </p:sp>
      <p:sp>
        <p:nvSpPr>
          <p:cNvPr id="277" name="Google Shape;277;p7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7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7"/>
          <p:cNvSpPr txBox="1"/>
          <p:nvPr/>
        </p:nvSpPr>
        <p:spPr>
          <a:xfrm>
            <a:off x="4619624" y="4195491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0" name="Google Shape;280;p7"/>
          <p:cNvCxnSpPr/>
          <p:nvPr/>
        </p:nvCxnSpPr>
        <p:spPr>
          <a:xfrm>
            <a:off x="15684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81" name="Google Shape;281;p7"/>
          <p:cNvSpPr/>
          <p:nvPr/>
        </p:nvSpPr>
        <p:spPr>
          <a:xfrm>
            <a:off x="1330749" y="2723416"/>
            <a:ext cx="3209500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7"/>
          <p:cNvSpPr/>
          <p:nvPr/>
        </p:nvSpPr>
        <p:spPr>
          <a:xfrm>
            <a:off x="7651748" y="2717310"/>
            <a:ext cx="3209500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7"/>
          <p:cNvCxnSpPr/>
          <p:nvPr/>
        </p:nvCxnSpPr>
        <p:spPr>
          <a:xfrm>
            <a:off x="24574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84" name="Google Shape;284;p7"/>
          <p:cNvCxnSpPr/>
          <p:nvPr/>
        </p:nvCxnSpPr>
        <p:spPr>
          <a:xfrm>
            <a:off x="40576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85" name="Google Shape;285;p7"/>
          <p:cNvCxnSpPr/>
          <p:nvPr/>
        </p:nvCxnSpPr>
        <p:spPr>
          <a:xfrm>
            <a:off x="49276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86" name="Google Shape;286;p7"/>
          <p:cNvCxnSpPr/>
          <p:nvPr/>
        </p:nvCxnSpPr>
        <p:spPr>
          <a:xfrm>
            <a:off x="56007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87" name="Google Shape;287;p7"/>
          <p:cNvCxnSpPr/>
          <p:nvPr/>
        </p:nvCxnSpPr>
        <p:spPr>
          <a:xfrm>
            <a:off x="63055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88" name="Google Shape;288;p7"/>
          <p:cNvCxnSpPr/>
          <p:nvPr/>
        </p:nvCxnSpPr>
        <p:spPr>
          <a:xfrm>
            <a:off x="71818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89" name="Google Shape;289;p7"/>
          <p:cNvCxnSpPr/>
          <p:nvPr/>
        </p:nvCxnSpPr>
        <p:spPr>
          <a:xfrm>
            <a:off x="78803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90" name="Google Shape;290;p7"/>
          <p:cNvCxnSpPr/>
          <p:nvPr/>
        </p:nvCxnSpPr>
        <p:spPr>
          <a:xfrm>
            <a:off x="8634199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91" name="Google Shape;291;p7"/>
          <p:cNvCxnSpPr/>
          <p:nvPr/>
        </p:nvCxnSpPr>
        <p:spPr>
          <a:xfrm>
            <a:off x="95377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92" name="Google Shape;292;p7"/>
          <p:cNvCxnSpPr/>
          <p:nvPr/>
        </p:nvCxnSpPr>
        <p:spPr>
          <a:xfrm>
            <a:off x="105600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293" name="Google Shape;293;p7"/>
          <p:cNvCxnSpPr/>
          <p:nvPr/>
        </p:nvCxnSpPr>
        <p:spPr>
          <a:xfrm>
            <a:off x="32385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294" name="Google Shape;294;p7"/>
          <p:cNvSpPr/>
          <p:nvPr/>
        </p:nvSpPr>
        <p:spPr>
          <a:xfrm>
            <a:off x="1330749" y="356452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7"/>
          <p:cNvSpPr txBox="1"/>
          <p:nvPr/>
        </p:nvSpPr>
        <p:spPr>
          <a:xfrm>
            <a:off x="4619624" y="3516765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4) Uncured photoresist washed away</a:t>
            </a:r>
            <a:endParaRPr/>
          </a:p>
        </p:txBody>
      </p:sp>
      <p:sp>
        <p:nvSpPr>
          <p:cNvPr id="301" name="Google Shape;301;p8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8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8"/>
          <p:cNvSpPr txBox="1"/>
          <p:nvPr/>
        </p:nvSpPr>
        <p:spPr>
          <a:xfrm>
            <a:off x="4619624" y="4195491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8"/>
          <p:cNvSpPr/>
          <p:nvPr/>
        </p:nvSpPr>
        <p:spPr>
          <a:xfrm>
            <a:off x="1330749" y="3564520"/>
            <a:ext cx="3101700" cy="289500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8"/>
          <p:cNvSpPr txBox="1"/>
          <p:nvPr/>
        </p:nvSpPr>
        <p:spPr>
          <a:xfrm>
            <a:off x="1413299" y="3525168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p8"/>
          <p:cNvSpPr/>
          <p:nvPr/>
        </p:nvSpPr>
        <p:spPr>
          <a:xfrm>
            <a:off x="7825953" y="3565734"/>
            <a:ext cx="3035400" cy="289500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8"/>
          <p:cNvSpPr/>
          <p:nvPr/>
        </p:nvSpPr>
        <p:spPr>
          <a:xfrm>
            <a:off x="1330749" y="3853934"/>
            <a:ext cx="9530499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p8"/>
          <p:cNvSpPr txBox="1"/>
          <p:nvPr/>
        </p:nvSpPr>
        <p:spPr>
          <a:xfrm>
            <a:off x="4619624" y="4171795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9"/>
          <p:cNvSpPr/>
          <p:nvPr/>
        </p:nvSpPr>
        <p:spPr>
          <a:xfrm>
            <a:off x="1330749" y="3564520"/>
            <a:ext cx="310155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4" name="Google Shape;314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5) SiO2 is etched to substrate below</a:t>
            </a:r>
            <a:endParaRPr/>
          </a:p>
        </p:txBody>
      </p:sp>
      <p:sp>
        <p:nvSpPr>
          <p:cNvPr id="315" name="Google Shape;315;p9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9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9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9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9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9"/>
          <p:cNvSpPr/>
          <p:nvPr/>
        </p:nvSpPr>
        <p:spPr>
          <a:xfrm>
            <a:off x="7825953" y="3565734"/>
            <a:ext cx="30352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9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6) Photoresist is removed via acid solution</a:t>
            </a:r>
            <a:endParaRPr/>
          </a:p>
        </p:txBody>
      </p:sp>
      <p:sp>
        <p:nvSpPr>
          <p:cNvPr id="327" name="Google Shape;327;p10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0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0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0" name="Google Shape;330;p10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0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7) Thin layer of SiO2 is deposited (Thermal Oxide Growth)</a:t>
            </a:r>
            <a:endParaRPr/>
          </a:p>
        </p:txBody>
      </p:sp>
      <p:sp>
        <p:nvSpPr>
          <p:cNvPr id="337" name="Google Shape;337;p11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9" name="Google Shape;339;p11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1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11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1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Gate Creation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d8163c02ab_1_3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Goal:</a:t>
            </a:r>
            <a:endParaRPr/>
          </a:p>
        </p:txBody>
      </p:sp>
      <p:sp>
        <p:nvSpPr>
          <p:cNvPr id="354" name="Google Shape;354;g2d8163c02ab_1_33"/>
          <p:cNvSpPr/>
          <p:nvPr/>
        </p:nvSpPr>
        <p:spPr>
          <a:xfrm>
            <a:off x="1330750" y="4524865"/>
            <a:ext cx="9530400" cy="1894800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g2d8163c02ab_1_33"/>
          <p:cNvSpPr txBox="1"/>
          <p:nvPr/>
        </p:nvSpPr>
        <p:spPr>
          <a:xfrm>
            <a:off x="4619624" y="598170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g2d8163c02ab_1_33"/>
          <p:cNvSpPr/>
          <p:nvPr/>
        </p:nvSpPr>
        <p:spPr>
          <a:xfrm>
            <a:off x="1330749" y="3853934"/>
            <a:ext cx="31017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g2d8163c02ab_1_33"/>
          <p:cNvSpPr txBox="1"/>
          <p:nvPr/>
        </p:nvSpPr>
        <p:spPr>
          <a:xfrm>
            <a:off x="1405149" y="418000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g2d8163c02ab_1_33"/>
          <p:cNvSpPr/>
          <p:nvPr/>
        </p:nvSpPr>
        <p:spPr>
          <a:xfrm>
            <a:off x="7825953" y="3847843"/>
            <a:ext cx="30354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g2d8163c02ab_1_33"/>
          <p:cNvSpPr/>
          <p:nvPr/>
        </p:nvSpPr>
        <p:spPr>
          <a:xfrm>
            <a:off x="4432299" y="4286250"/>
            <a:ext cx="3393600" cy="235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g2d8163c02ab_1_33"/>
          <p:cNvSpPr txBox="1"/>
          <p:nvPr/>
        </p:nvSpPr>
        <p:spPr>
          <a:xfrm>
            <a:off x="4652751" y="423545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g2d8163c02ab_1_33"/>
          <p:cNvSpPr/>
          <p:nvPr/>
        </p:nvSpPr>
        <p:spPr>
          <a:xfrm>
            <a:off x="5518147" y="3992550"/>
            <a:ext cx="1155600" cy="289500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g2d8163c02ab_1_33"/>
          <p:cNvSpPr txBox="1"/>
          <p:nvPr/>
        </p:nvSpPr>
        <p:spPr>
          <a:xfrm>
            <a:off x="4611479" y="395721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8) Polysilicon is grown on wafer (LPCVD)</a:t>
            </a:r>
            <a:endParaRPr/>
          </a:p>
        </p:txBody>
      </p:sp>
      <p:sp>
        <p:nvSpPr>
          <p:cNvPr id="368" name="Google Shape;368;p13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3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3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3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3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3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3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13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3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3"/>
          <p:cNvSpPr/>
          <p:nvPr/>
        </p:nvSpPr>
        <p:spPr>
          <a:xfrm>
            <a:off x="4432297" y="3992550"/>
            <a:ext cx="3393654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3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9) Photoresist is spun on surface</a:t>
            </a:r>
            <a:endParaRPr/>
          </a:p>
        </p:txBody>
      </p:sp>
      <p:sp>
        <p:nvSpPr>
          <p:cNvPr id="384" name="Google Shape;384;p14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4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4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4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4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4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14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14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4"/>
          <p:cNvSpPr/>
          <p:nvPr/>
        </p:nvSpPr>
        <p:spPr>
          <a:xfrm>
            <a:off x="4432297" y="3992550"/>
            <a:ext cx="3393654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4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1330750" y="3267139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4"/>
          <p:cNvSpPr/>
          <p:nvPr/>
        </p:nvSpPr>
        <p:spPr>
          <a:xfrm>
            <a:off x="7825947" y="3276019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14"/>
          <p:cNvSpPr/>
          <p:nvPr/>
        </p:nvSpPr>
        <p:spPr>
          <a:xfrm>
            <a:off x="4432297" y="3695169"/>
            <a:ext cx="3393654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4"/>
          <p:cNvSpPr txBox="1"/>
          <p:nvPr/>
        </p:nvSpPr>
        <p:spPr>
          <a:xfrm>
            <a:off x="1413299" y="3227787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10) Exposed to light, developed</a:t>
            </a:r>
            <a:endParaRPr/>
          </a:p>
        </p:txBody>
      </p:sp>
      <p:sp>
        <p:nvSpPr>
          <p:cNvPr id="404" name="Google Shape;404;p15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5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5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p15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15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15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5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1" name="Google Shape;411;p15"/>
          <p:cNvCxnSpPr/>
          <p:nvPr/>
        </p:nvCxnSpPr>
        <p:spPr>
          <a:xfrm>
            <a:off x="15684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412" name="Google Shape;412;p15"/>
          <p:cNvSpPr/>
          <p:nvPr/>
        </p:nvSpPr>
        <p:spPr>
          <a:xfrm>
            <a:off x="1330748" y="2723416"/>
            <a:ext cx="4162001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5"/>
          <p:cNvSpPr/>
          <p:nvPr/>
        </p:nvSpPr>
        <p:spPr>
          <a:xfrm>
            <a:off x="6616700" y="2717310"/>
            <a:ext cx="4244548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4" name="Google Shape;414;p15"/>
          <p:cNvCxnSpPr/>
          <p:nvPr/>
        </p:nvCxnSpPr>
        <p:spPr>
          <a:xfrm>
            <a:off x="24574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15" name="Google Shape;415;p15"/>
          <p:cNvCxnSpPr/>
          <p:nvPr/>
        </p:nvCxnSpPr>
        <p:spPr>
          <a:xfrm>
            <a:off x="40576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16" name="Google Shape;416;p15"/>
          <p:cNvCxnSpPr/>
          <p:nvPr/>
        </p:nvCxnSpPr>
        <p:spPr>
          <a:xfrm>
            <a:off x="49276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17" name="Google Shape;417;p15"/>
          <p:cNvCxnSpPr/>
          <p:nvPr/>
        </p:nvCxnSpPr>
        <p:spPr>
          <a:xfrm>
            <a:off x="56007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18" name="Google Shape;418;p15"/>
          <p:cNvCxnSpPr/>
          <p:nvPr/>
        </p:nvCxnSpPr>
        <p:spPr>
          <a:xfrm>
            <a:off x="63055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19" name="Google Shape;419;p15"/>
          <p:cNvCxnSpPr/>
          <p:nvPr/>
        </p:nvCxnSpPr>
        <p:spPr>
          <a:xfrm>
            <a:off x="71818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20" name="Google Shape;420;p15"/>
          <p:cNvCxnSpPr/>
          <p:nvPr/>
        </p:nvCxnSpPr>
        <p:spPr>
          <a:xfrm>
            <a:off x="78803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21" name="Google Shape;421;p15"/>
          <p:cNvCxnSpPr/>
          <p:nvPr/>
        </p:nvCxnSpPr>
        <p:spPr>
          <a:xfrm>
            <a:off x="8634199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22" name="Google Shape;422;p15"/>
          <p:cNvCxnSpPr/>
          <p:nvPr/>
        </p:nvCxnSpPr>
        <p:spPr>
          <a:xfrm>
            <a:off x="95377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23" name="Google Shape;423;p15"/>
          <p:cNvCxnSpPr/>
          <p:nvPr/>
        </p:nvCxnSpPr>
        <p:spPr>
          <a:xfrm>
            <a:off x="105600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424" name="Google Shape;424;p15"/>
          <p:cNvCxnSpPr/>
          <p:nvPr/>
        </p:nvCxnSpPr>
        <p:spPr>
          <a:xfrm>
            <a:off x="32385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425" name="Google Shape;425;p15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5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5"/>
          <p:cNvSpPr/>
          <p:nvPr/>
        </p:nvSpPr>
        <p:spPr>
          <a:xfrm>
            <a:off x="4432297" y="3992550"/>
            <a:ext cx="3393654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5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5"/>
          <p:cNvSpPr/>
          <p:nvPr/>
        </p:nvSpPr>
        <p:spPr>
          <a:xfrm>
            <a:off x="1330750" y="3267139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5"/>
          <p:cNvSpPr/>
          <p:nvPr/>
        </p:nvSpPr>
        <p:spPr>
          <a:xfrm>
            <a:off x="7825947" y="3276019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5"/>
          <p:cNvSpPr/>
          <p:nvPr/>
        </p:nvSpPr>
        <p:spPr>
          <a:xfrm>
            <a:off x="4432297" y="3695169"/>
            <a:ext cx="3393654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5"/>
          <p:cNvSpPr txBox="1"/>
          <p:nvPr/>
        </p:nvSpPr>
        <p:spPr>
          <a:xfrm>
            <a:off x="1413299" y="3227787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11) Photoresist is developed, uncured resist washed off</a:t>
            </a:r>
            <a:endParaRPr/>
          </a:p>
        </p:txBody>
      </p:sp>
      <p:sp>
        <p:nvSpPr>
          <p:cNvPr id="438" name="Google Shape;438;p16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6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6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6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6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6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6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6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6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6"/>
          <p:cNvSpPr/>
          <p:nvPr/>
        </p:nvSpPr>
        <p:spPr>
          <a:xfrm>
            <a:off x="4432297" y="3992550"/>
            <a:ext cx="3393654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6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16"/>
          <p:cNvSpPr/>
          <p:nvPr/>
        </p:nvSpPr>
        <p:spPr>
          <a:xfrm>
            <a:off x="5518148" y="3694848"/>
            <a:ext cx="11557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16"/>
          <p:cNvSpPr txBox="1"/>
          <p:nvPr/>
        </p:nvSpPr>
        <p:spPr>
          <a:xfrm>
            <a:off x="4619623" y="365174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12) Polysilicon is etched, leaving SiO2 below</a:t>
            </a:r>
            <a:endParaRPr/>
          </a:p>
        </p:txBody>
      </p:sp>
      <p:sp>
        <p:nvSpPr>
          <p:cNvPr id="456" name="Google Shape;456;p17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17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7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7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0" name="Google Shape;460;p17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17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2" name="Google Shape;462;p17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17"/>
          <p:cNvSpPr/>
          <p:nvPr/>
        </p:nvSpPr>
        <p:spPr>
          <a:xfrm>
            <a:off x="5518147" y="3992550"/>
            <a:ext cx="1155701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4" name="Google Shape;464;p17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17"/>
          <p:cNvSpPr/>
          <p:nvPr/>
        </p:nvSpPr>
        <p:spPr>
          <a:xfrm>
            <a:off x="5518148" y="3694848"/>
            <a:ext cx="11557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p17"/>
          <p:cNvSpPr txBox="1"/>
          <p:nvPr/>
        </p:nvSpPr>
        <p:spPr>
          <a:xfrm>
            <a:off x="5424483" y="3643366"/>
            <a:ext cx="134302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13) Acid wash removes Photoresist</a:t>
            </a:r>
            <a:endParaRPr/>
          </a:p>
        </p:txBody>
      </p:sp>
      <p:sp>
        <p:nvSpPr>
          <p:cNvPr id="472" name="Google Shape;472;p18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18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18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18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18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18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8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18"/>
          <p:cNvSpPr/>
          <p:nvPr/>
        </p:nvSpPr>
        <p:spPr>
          <a:xfrm>
            <a:off x="5518147" y="3992550"/>
            <a:ext cx="1155701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18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Source/Drain Doping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2d8163c02ab_1_5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Goal:</a:t>
            </a:r>
            <a:endParaRPr/>
          </a:p>
        </p:txBody>
      </p:sp>
      <p:sp>
        <p:nvSpPr>
          <p:cNvPr id="491" name="Google Shape;491;g2d8163c02ab_1_57"/>
          <p:cNvSpPr/>
          <p:nvPr/>
        </p:nvSpPr>
        <p:spPr>
          <a:xfrm>
            <a:off x="1330750" y="4524865"/>
            <a:ext cx="9530400" cy="1894800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g2d8163c02ab_1_57"/>
          <p:cNvSpPr txBox="1"/>
          <p:nvPr/>
        </p:nvSpPr>
        <p:spPr>
          <a:xfrm>
            <a:off x="4619624" y="598170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3" name="Google Shape;493;g2d8163c02ab_1_57"/>
          <p:cNvSpPr/>
          <p:nvPr/>
        </p:nvSpPr>
        <p:spPr>
          <a:xfrm>
            <a:off x="1330749" y="3853934"/>
            <a:ext cx="31017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g2d8163c02ab_1_57"/>
          <p:cNvSpPr txBox="1"/>
          <p:nvPr/>
        </p:nvSpPr>
        <p:spPr>
          <a:xfrm>
            <a:off x="1405149" y="418000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g2d8163c02ab_1_57"/>
          <p:cNvSpPr/>
          <p:nvPr/>
        </p:nvSpPr>
        <p:spPr>
          <a:xfrm>
            <a:off x="7825953" y="3847843"/>
            <a:ext cx="30354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g2d8163c02ab_1_57"/>
          <p:cNvSpPr/>
          <p:nvPr/>
        </p:nvSpPr>
        <p:spPr>
          <a:xfrm>
            <a:off x="5511796" y="4286250"/>
            <a:ext cx="1234800" cy="235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7" name="Google Shape;497;g2d8163c02ab_1_57"/>
          <p:cNvSpPr txBox="1"/>
          <p:nvPr/>
        </p:nvSpPr>
        <p:spPr>
          <a:xfrm>
            <a:off x="5796651" y="4219239"/>
            <a:ext cx="66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g2d8163c02ab_1_57"/>
          <p:cNvSpPr/>
          <p:nvPr/>
        </p:nvSpPr>
        <p:spPr>
          <a:xfrm>
            <a:off x="5511800" y="3992550"/>
            <a:ext cx="1234800" cy="289500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g2d8163c02ab_1_57"/>
          <p:cNvSpPr txBox="1"/>
          <p:nvPr/>
        </p:nvSpPr>
        <p:spPr>
          <a:xfrm>
            <a:off x="4611479" y="395721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2d8163c02ab_1_57"/>
          <p:cNvSpPr/>
          <p:nvPr/>
        </p:nvSpPr>
        <p:spPr>
          <a:xfrm>
            <a:off x="4432288" y="4516900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g2d8163c02ab_1_57"/>
          <p:cNvSpPr/>
          <p:nvPr/>
        </p:nvSpPr>
        <p:spPr>
          <a:xfrm>
            <a:off x="6746449" y="4524865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g2d8163c02ab_1_57"/>
          <p:cNvSpPr txBox="1"/>
          <p:nvPr/>
        </p:nvSpPr>
        <p:spPr>
          <a:xfrm>
            <a:off x="3476609" y="4508653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14) More photoresist spun on</a:t>
            </a:r>
            <a:endParaRPr/>
          </a:p>
        </p:txBody>
      </p:sp>
      <p:sp>
        <p:nvSpPr>
          <p:cNvPr id="508" name="Google Shape;508;p20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20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0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0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2" name="Google Shape;512;p20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20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20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5" name="Google Shape;515;p20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6" name="Google Shape;516;p20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0"/>
          <p:cNvSpPr/>
          <p:nvPr/>
        </p:nvSpPr>
        <p:spPr>
          <a:xfrm>
            <a:off x="4432297" y="3992550"/>
            <a:ext cx="1079503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0"/>
          <p:cNvSpPr txBox="1"/>
          <p:nvPr/>
        </p:nvSpPr>
        <p:spPr>
          <a:xfrm>
            <a:off x="2124074" y="3524561"/>
            <a:ext cx="151489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0"/>
          <p:cNvSpPr/>
          <p:nvPr/>
        </p:nvSpPr>
        <p:spPr>
          <a:xfrm>
            <a:off x="6746453" y="3992550"/>
            <a:ext cx="1079503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20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0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20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3" name="Google Shape;523;p20"/>
          <p:cNvCxnSpPr/>
          <p:nvPr/>
        </p:nvCxnSpPr>
        <p:spPr>
          <a:xfrm>
            <a:off x="15684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524" name="Google Shape;524;p20"/>
          <p:cNvSpPr/>
          <p:nvPr/>
        </p:nvSpPr>
        <p:spPr>
          <a:xfrm>
            <a:off x="6746452" y="2718085"/>
            <a:ext cx="107950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25" name="Google Shape;525;p20"/>
          <p:cNvCxnSpPr/>
          <p:nvPr/>
        </p:nvCxnSpPr>
        <p:spPr>
          <a:xfrm>
            <a:off x="24574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26" name="Google Shape;526;p20"/>
          <p:cNvCxnSpPr/>
          <p:nvPr/>
        </p:nvCxnSpPr>
        <p:spPr>
          <a:xfrm>
            <a:off x="40576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27" name="Google Shape;527;p20"/>
          <p:cNvCxnSpPr/>
          <p:nvPr/>
        </p:nvCxnSpPr>
        <p:spPr>
          <a:xfrm>
            <a:off x="49276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28" name="Google Shape;528;p20"/>
          <p:cNvCxnSpPr/>
          <p:nvPr/>
        </p:nvCxnSpPr>
        <p:spPr>
          <a:xfrm>
            <a:off x="56007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29" name="Google Shape;529;p20"/>
          <p:cNvCxnSpPr/>
          <p:nvPr/>
        </p:nvCxnSpPr>
        <p:spPr>
          <a:xfrm>
            <a:off x="63055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30" name="Google Shape;530;p20"/>
          <p:cNvCxnSpPr/>
          <p:nvPr/>
        </p:nvCxnSpPr>
        <p:spPr>
          <a:xfrm>
            <a:off x="71818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31" name="Google Shape;531;p20"/>
          <p:cNvCxnSpPr/>
          <p:nvPr/>
        </p:nvCxnSpPr>
        <p:spPr>
          <a:xfrm>
            <a:off x="78803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32" name="Google Shape;532;p20"/>
          <p:cNvCxnSpPr/>
          <p:nvPr/>
        </p:nvCxnSpPr>
        <p:spPr>
          <a:xfrm>
            <a:off x="8634199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33" name="Google Shape;533;p20"/>
          <p:cNvCxnSpPr/>
          <p:nvPr/>
        </p:nvCxnSpPr>
        <p:spPr>
          <a:xfrm>
            <a:off x="95377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34" name="Google Shape;534;p20"/>
          <p:cNvCxnSpPr/>
          <p:nvPr/>
        </p:nvCxnSpPr>
        <p:spPr>
          <a:xfrm>
            <a:off x="105600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535" name="Google Shape;535;p20"/>
          <p:cNvCxnSpPr/>
          <p:nvPr/>
        </p:nvCxnSpPr>
        <p:spPr>
          <a:xfrm>
            <a:off x="32385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536" name="Google Shape;536;p20"/>
          <p:cNvSpPr/>
          <p:nvPr/>
        </p:nvSpPr>
        <p:spPr>
          <a:xfrm>
            <a:off x="4432297" y="2706133"/>
            <a:ext cx="107950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15) Photoresist developed, cleaned</a:t>
            </a:r>
            <a:endParaRPr/>
          </a:p>
        </p:txBody>
      </p:sp>
      <p:sp>
        <p:nvSpPr>
          <p:cNvPr id="542" name="Google Shape;542;p21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21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1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21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21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21"/>
          <p:cNvSpPr/>
          <p:nvPr/>
        </p:nvSpPr>
        <p:spPr>
          <a:xfrm>
            <a:off x="4432299" y="4286250"/>
            <a:ext cx="3393654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21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21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0" name="Google Shape;550;p21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1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21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1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21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16) SiO2 layer is etched, revealing bare silicon below</a:t>
            </a:r>
            <a:endParaRPr/>
          </a:p>
        </p:txBody>
      </p:sp>
      <p:sp>
        <p:nvSpPr>
          <p:cNvPr id="560" name="Google Shape;560;p22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22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2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3" name="Google Shape;563;p22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22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22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22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22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8" name="Google Shape;568;p22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22"/>
          <p:cNvSpPr txBox="1"/>
          <p:nvPr/>
        </p:nvSpPr>
        <p:spPr>
          <a:xfrm>
            <a:off x="1413299" y="352516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2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22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22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17) Photoresist is acid washed</a:t>
            </a:r>
            <a:endParaRPr/>
          </a:p>
        </p:txBody>
      </p:sp>
      <p:sp>
        <p:nvSpPr>
          <p:cNvPr id="578" name="Google Shape;578;p23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23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23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1" name="Google Shape;581;p23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23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23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4" name="Google Shape;584;p23"/>
          <p:cNvSpPr txBox="1"/>
          <p:nvPr/>
        </p:nvSpPr>
        <p:spPr>
          <a:xfrm>
            <a:off x="4652751" y="423545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5" name="Google Shape;585;p23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3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18) Phosphorous is used to dope substrate</a:t>
            </a:r>
            <a:endParaRPr/>
          </a:p>
        </p:txBody>
      </p:sp>
      <p:sp>
        <p:nvSpPr>
          <p:cNvPr id="592" name="Google Shape;592;p24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24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24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24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24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4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24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24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24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4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4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24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4" name="Google Shape;604;p24"/>
          <p:cNvCxnSpPr/>
          <p:nvPr/>
        </p:nvCxnSpPr>
        <p:spPr>
          <a:xfrm>
            <a:off x="15684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05" name="Google Shape;605;p24"/>
          <p:cNvCxnSpPr/>
          <p:nvPr/>
        </p:nvCxnSpPr>
        <p:spPr>
          <a:xfrm>
            <a:off x="24574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06" name="Google Shape;606;p24"/>
          <p:cNvCxnSpPr/>
          <p:nvPr/>
        </p:nvCxnSpPr>
        <p:spPr>
          <a:xfrm>
            <a:off x="40576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07" name="Google Shape;607;p24"/>
          <p:cNvCxnSpPr/>
          <p:nvPr/>
        </p:nvCxnSpPr>
        <p:spPr>
          <a:xfrm>
            <a:off x="49276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08" name="Google Shape;608;p24"/>
          <p:cNvCxnSpPr/>
          <p:nvPr/>
        </p:nvCxnSpPr>
        <p:spPr>
          <a:xfrm>
            <a:off x="56007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09" name="Google Shape;609;p24"/>
          <p:cNvCxnSpPr/>
          <p:nvPr/>
        </p:nvCxnSpPr>
        <p:spPr>
          <a:xfrm>
            <a:off x="63055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10" name="Google Shape;610;p24"/>
          <p:cNvCxnSpPr/>
          <p:nvPr/>
        </p:nvCxnSpPr>
        <p:spPr>
          <a:xfrm>
            <a:off x="71818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11" name="Google Shape;611;p24"/>
          <p:cNvCxnSpPr/>
          <p:nvPr/>
        </p:nvCxnSpPr>
        <p:spPr>
          <a:xfrm>
            <a:off x="78803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12" name="Google Shape;612;p24"/>
          <p:cNvCxnSpPr/>
          <p:nvPr/>
        </p:nvCxnSpPr>
        <p:spPr>
          <a:xfrm>
            <a:off x="8634199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13" name="Google Shape;613;p24"/>
          <p:cNvCxnSpPr/>
          <p:nvPr/>
        </p:nvCxnSpPr>
        <p:spPr>
          <a:xfrm>
            <a:off x="95377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14" name="Google Shape;614;p24"/>
          <p:cNvCxnSpPr/>
          <p:nvPr/>
        </p:nvCxnSpPr>
        <p:spPr>
          <a:xfrm>
            <a:off x="105600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615" name="Google Shape;615;p24"/>
          <p:cNvCxnSpPr/>
          <p:nvPr/>
        </p:nvCxnSpPr>
        <p:spPr>
          <a:xfrm>
            <a:off x="32385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8CD872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616" name="Google Shape;616;p24"/>
          <p:cNvSpPr txBox="1"/>
          <p:nvPr/>
        </p:nvSpPr>
        <p:spPr>
          <a:xfrm>
            <a:off x="8102600" y="1441450"/>
            <a:ext cx="26543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Phosphorous Atoms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Metal Insulation Layer Creation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2d8163c02ab_1_8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Goal:</a:t>
            </a:r>
            <a:endParaRPr/>
          </a:p>
        </p:txBody>
      </p:sp>
      <p:sp>
        <p:nvSpPr>
          <p:cNvPr id="627" name="Google Shape;627;g2d8163c02ab_1_86"/>
          <p:cNvSpPr/>
          <p:nvPr/>
        </p:nvSpPr>
        <p:spPr>
          <a:xfrm>
            <a:off x="1330750" y="4524865"/>
            <a:ext cx="9530400" cy="1894800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g2d8163c02ab_1_86"/>
          <p:cNvSpPr txBox="1"/>
          <p:nvPr/>
        </p:nvSpPr>
        <p:spPr>
          <a:xfrm>
            <a:off x="4619624" y="598170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g2d8163c02ab_1_86"/>
          <p:cNvSpPr/>
          <p:nvPr/>
        </p:nvSpPr>
        <p:spPr>
          <a:xfrm>
            <a:off x="1330749" y="3853934"/>
            <a:ext cx="31017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0" name="Google Shape;630;g2d8163c02ab_1_86"/>
          <p:cNvSpPr txBox="1"/>
          <p:nvPr/>
        </p:nvSpPr>
        <p:spPr>
          <a:xfrm>
            <a:off x="1405149" y="418000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g2d8163c02ab_1_86"/>
          <p:cNvSpPr/>
          <p:nvPr/>
        </p:nvSpPr>
        <p:spPr>
          <a:xfrm>
            <a:off x="7825953" y="3847843"/>
            <a:ext cx="30354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g2d8163c02ab_1_86"/>
          <p:cNvSpPr/>
          <p:nvPr/>
        </p:nvSpPr>
        <p:spPr>
          <a:xfrm>
            <a:off x="5511796" y="4286250"/>
            <a:ext cx="1234800" cy="235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g2d8163c02ab_1_86"/>
          <p:cNvSpPr txBox="1"/>
          <p:nvPr/>
        </p:nvSpPr>
        <p:spPr>
          <a:xfrm>
            <a:off x="5796651" y="4219239"/>
            <a:ext cx="6651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g2d8163c02ab_1_86"/>
          <p:cNvSpPr/>
          <p:nvPr/>
        </p:nvSpPr>
        <p:spPr>
          <a:xfrm>
            <a:off x="5511800" y="3992550"/>
            <a:ext cx="1234800" cy="289500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g2d8163c02ab_1_86"/>
          <p:cNvSpPr txBox="1"/>
          <p:nvPr/>
        </p:nvSpPr>
        <p:spPr>
          <a:xfrm>
            <a:off x="4611479" y="395721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g2d8163c02ab_1_86"/>
          <p:cNvSpPr/>
          <p:nvPr/>
        </p:nvSpPr>
        <p:spPr>
          <a:xfrm>
            <a:off x="4432288" y="4516900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g2d8163c02ab_1_86"/>
          <p:cNvSpPr/>
          <p:nvPr/>
        </p:nvSpPr>
        <p:spPr>
          <a:xfrm>
            <a:off x="6746449" y="4524865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g2d8163c02ab_1_86"/>
          <p:cNvSpPr txBox="1"/>
          <p:nvPr/>
        </p:nvSpPr>
        <p:spPr>
          <a:xfrm>
            <a:off x="3476609" y="4508653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g2d8163c02ab_1_86"/>
          <p:cNvSpPr/>
          <p:nvPr/>
        </p:nvSpPr>
        <p:spPr>
          <a:xfrm>
            <a:off x="1330750" y="3564520"/>
            <a:ext cx="31017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g2d8163c02ab_1_86"/>
          <p:cNvSpPr/>
          <p:nvPr/>
        </p:nvSpPr>
        <p:spPr>
          <a:xfrm>
            <a:off x="7825947" y="3573400"/>
            <a:ext cx="30354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1" name="Google Shape;641;g2d8163c02ab_1_86"/>
          <p:cNvSpPr txBox="1"/>
          <p:nvPr/>
        </p:nvSpPr>
        <p:spPr>
          <a:xfrm>
            <a:off x="2074176" y="3524561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g2d8163c02ab_1_86"/>
          <p:cNvSpPr/>
          <p:nvPr/>
        </p:nvSpPr>
        <p:spPr>
          <a:xfrm>
            <a:off x="5518148" y="3694848"/>
            <a:ext cx="12282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19) Insulating Oxide is deposited on surface</a:t>
            </a:r>
            <a:endParaRPr/>
          </a:p>
        </p:txBody>
      </p:sp>
      <p:sp>
        <p:nvSpPr>
          <p:cNvPr id="648" name="Google Shape;648;p26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26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26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26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26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26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26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26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26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26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26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26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26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26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26"/>
          <p:cNvSpPr/>
          <p:nvPr/>
        </p:nvSpPr>
        <p:spPr>
          <a:xfrm>
            <a:off x="4432287" y="4254266"/>
            <a:ext cx="1079503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26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26"/>
          <p:cNvSpPr/>
          <p:nvPr/>
        </p:nvSpPr>
        <p:spPr>
          <a:xfrm>
            <a:off x="6746445" y="4246627"/>
            <a:ext cx="1062306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26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20) Photoresist spun on again</a:t>
            </a:r>
            <a:endParaRPr/>
          </a:p>
        </p:txBody>
      </p:sp>
      <p:sp>
        <p:nvSpPr>
          <p:cNvPr id="671" name="Google Shape;671;p27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27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27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27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27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27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27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7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27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27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27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27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27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27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27"/>
          <p:cNvSpPr/>
          <p:nvPr/>
        </p:nvSpPr>
        <p:spPr>
          <a:xfrm>
            <a:off x="4432287" y="4254266"/>
            <a:ext cx="1079503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27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27"/>
          <p:cNvSpPr/>
          <p:nvPr/>
        </p:nvSpPr>
        <p:spPr>
          <a:xfrm>
            <a:off x="6746445" y="4246627"/>
            <a:ext cx="1062306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27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27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27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27"/>
          <p:cNvSpPr/>
          <p:nvPr/>
        </p:nvSpPr>
        <p:spPr>
          <a:xfrm>
            <a:off x="4432287" y="3980402"/>
            <a:ext cx="1079503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27"/>
          <p:cNvSpPr/>
          <p:nvPr/>
        </p:nvSpPr>
        <p:spPr>
          <a:xfrm>
            <a:off x="6746445" y="3972763"/>
            <a:ext cx="106230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27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27"/>
          <p:cNvSpPr txBox="1"/>
          <p:nvPr/>
        </p:nvSpPr>
        <p:spPr>
          <a:xfrm>
            <a:off x="2074176" y="3250794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21) Exposed Again</a:t>
            </a:r>
            <a:endParaRPr/>
          </a:p>
        </p:txBody>
      </p:sp>
      <p:sp>
        <p:nvSpPr>
          <p:cNvPr id="700" name="Google Shape;700;p28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1" name="Google Shape;701;p28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28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28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28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28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28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7" name="Google Shape;707;p28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8" name="Google Shape;708;p28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9" name="Google Shape;709;p28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0" name="Google Shape;710;p28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1" name="Google Shape;711;p28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2" name="Google Shape;712;p28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28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4" name="Google Shape;714;p28"/>
          <p:cNvSpPr/>
          <p:nvPr/>
        </p:nvSpPr>
        <p:spPr>
          <a:xfrm>
            <a:off x="4432287" y="4254266"/>
            <a:ext cx="1079503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28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6" name="Google Shape;716;p28"/>
          <p:cNvSpPr/>
          <p:nvPr/>
        </p:nvSpPr>
        <p:spPr>
          <a:xfrm>
            <a:off x="6746445" y="4246627"/>
            <a:ext cx="1062306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28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28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28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0" name="Google Shape;720;p28"/>
          <p:cNvSpPr/>
          <p:nvPr/>
        </p:nvSpPr>
        <p:spPr>
          <a:xfrm>
            <a:off x="4432287" y="3980402"/>
            <a:ext cx="1079503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1" name="Google Shape;721;p28"/>
          <p:cNvSpPr/>
          <p:nvPr/>
        </p:nvSpPr>
        <p:spPr>
          <a:xfrm>
            <a:off x="6746445" y="3972763"/>
            <a:ext cx="106230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28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3" name="Google Shape;723;p28"/>
          <p:cNvSpPr txBox="1"/>
          <p:nvPr/>
        </p:nvSpPr>
        <p:spPr>
          <a:xfrm>
            <a:off x="2074176" y="3250794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4" name="Google Shape;724;p28"/>
          <p:cNvCxnSpPr/>
          <p:nvPr/>
        </p:nvCxnSpPr>
        <p:spPr>
          <a:xfrm>
            <a:off x="15684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25" name="Google Shape;725;p28"/>
          <p:cNvCxnSpPr/>
          <p:nvPr/>
        </p:nvCxnSpPr>
        <p:spPr>
          <a:xfrm>
            <a:off x="24574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26" name="Google Shape;726;p28"/>
          <p:cNvCxnSpPr/>
          <p:nvPr/>
        </p:nvCxnSpPr>
        <p:spPr>
          <a:xfrm>
            <a:off x="405765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27" name="Google Shape;727;p28"/>
          <p:cNvCxnSpPr/>
          <p:nvPr/>
        </p:nvCxnSpPr>
        <p:spPr>
          <a:xfrm>
            <a:off x="49276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28" name="Google Shape;728;p28"/>
          <p:cNvCxnSpPr/>
          <p:nvPr/>
        </p:nvCxnSpPr>
        <p:spPr>
          <a:xfrm>
            <a:off x="56007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29" name="Google Shape;729;p28"/>
          <p:cNvCxnSpPr/>
          <p:nvPr/>
        </p:nvCxnSpPr>
        <p:spPr>
          <a:xfrm>
            <a:off x="63055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30" name="Google Shape;730;p28"/>
          <p:cNvCxnSpPr/>
          <p:nvPr/>
        </p:nvCxnSpPr>
        <p:spPr>
          <a:xfrm>
            <a:off x="71818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31" name="Google Shape;731;p28"/>
          <p:cNvCxnSpPr/>
          <p:nvPr/>
        </p:nvCxnSpPr>
        <p:spPr>
          <a:xfrm>
            <a:off x="78803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32" name="Google Shape;732;p28"/>
          <p:cNvCxnSpPr/>
          <p:nvPr/>
        </p:nvCxnSpPr>
        <p:spPr>
          <a:xfrm>
            <a:off x="8634199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33" name="Google Shape;733;p28"/>
          <p:cNvCxnSpPr/>
          <p:nvPr/>
        </p:nvCxnSpPr>
        <p:spPr>
          <a:xfrm>
            <a:off x="953770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34" name="Google Shape;734;p28"/>
          <p:cNvCxnSpPr/>
          <p:nvPr/>
        </p:nvCxnSpPr>
        <p:spPr>
          <a:xfrm>
            <a:off x="10560050" y="184101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735" name="Google Shape;735;p28"/>
          <p:cNvCxnSpPr/>
          <p:nvPr/>
        </p:nvCxnSpPr>
        <p:spPr>
          <a:xfrm>
            <a:off x="3238500" y="18224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736" name="Google Shape;736;p28"/>
          <p:cNvSpPr/>
          <p:nvPr/>
        </p:nvSpPr>
        <p:spPr>
          <a:xfrm>
            <a:off x="1330745" y="2706133"/>
            <a:ext cx="3101542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28"/>
          <p:cNvSpPr/>
          <p:nvPr/>
        </p:nvSpPr>
        <p:spPr>
          <a:xfrm>
            <a:off x="7825946" y="2717310"/>
            <a:ext cx="3035301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28"/>
          <p:cNvSpPr/>
          <p:nvPr/>
        </p:nvSpPr>
        <p:spPr>
          <a:xfrm>
            <a:off x="5511789" y="2717310"/>
            <a:ext cx="1234655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22) Developed, washed</a:t>
            </a:r>
            <a:endParaRPr/>
          </a:p>
        </p:txBody>
      </p:sp>
      <p:sp>
        <p:nvSpPr>
          <p:cNvPr id="744" name="Google Shape;744;p29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29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29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29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29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29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29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29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29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29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29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29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29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29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29"/>
          <p:cNvSpPr/>
          <p:nvPr/>
        </p:nvSpPr>
        <p:spPr>
          <a:xfrm>
            <a:off x="4432287" y="4254266"/>
            <a:ext cx="1079503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29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29"/>
          <p:cNvSpPr/>
          <p:nvPr/>
        </p:nvSpPr>
        <p:spPr>
          <a:xfrm>
            <a:off x="6746445" y="4246627"/>
            <a:ext cx="1062306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29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29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29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29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29"/>
          <p:cNvSpPr txBox="1"/>
          <p:nvPr/>
        </p:nvSpPr>
        <p:spPr>
          <a:xfrm>
            <a:off x="2074176" y="3250794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23) Etched</a:t>
            </a:r>
            <a:endParaRPr/>
          </a:p>
        </p:txBody>
      </p:sp>
      <p:sp>
        <p:nvSpPr>
          <p:cNvPr id="771" name="Google Shape;771;p30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2" name="Google Shape;772;p30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3" name="Google Shape;773;p30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4" name="Google Shape;774;p30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5" name="Google Shape;775;p30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6" name="Google Shape;776;p30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7" name="Google Shape;777;p30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8" name="Google Shape;778;p30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9" name="Google Shape;779;p30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30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30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30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30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30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30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30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30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30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9" name="Google Shape;789;p30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0" name="Google Shape;790;p30"/>
          <p:cNvSpPr txBox="1"/>
          <p:nvPr/>
        </p:nvSpPr>
        <p:spPr>
          <a:xfrm>
            <a:off x="2074176" y="3250794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24) Photoresist Acidwashed</a:t>
            </a:r>
            <a:endParaRPr/>
          </a:p>
        </p:txBody>
      </p:sp>
      <p:sp>
        <p:nvSpPr>
          <p:cNvPr id="796" name="Google Shape;796;p31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7" name="Google Shape;797;p31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31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9" name="Google Shape;799;p31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0" name="Google Shape;800;p31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1" name="Google Shape;801;p31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31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31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31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5" name="Google Shape;805;p31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31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31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8" name="Google Shape;808;p31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31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0" name="Google Shape;810;p31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31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3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Metallization</a:t>
            </a:r>
            <a:endParaRPr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2d8163c02ab_1_10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Goal:</a:t>
            </a:r>
            <a:endParaRPr/>
          </a:p>
        </p:txBody>
      </p:sp>
      <p:sp>
        <p:nvSpPr>
          <p:cNvPr id="822" name="Google Shape;822;g2d8163c02ab_1_106"/>
          <p:cNvSpPr/>
          <p:nvPr/>
        </p:nvSpPr>
        <p:spPr>
          <a:xfrm>
            <a:off x="1330750" y="4524865"/>
            <a:ext cx="9530400" cy="1894800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3" name="Google Shape;823;g2d8163c02ab_1_106"/>
          <p:cNvSpPr txBox="1"/>
          <p:nvPr/>
        </p:nvSpPr>
        <p:spPr>
          <a:xfrm>
            <a:off x="4619624" y="5981700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4" name="Google Shape;824;g2d8163c02ab_1_106"/>
          <p:cNvSpPr/>
          <p:nvPr/>
        </p:nvSpPr>
        <p:spPr>
          <a:xfrm>
            <a:off x="1330749" y="3853934"/>
            <a:ext cx="31017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5" name="Google Shape;825;g2d8163c02ab_1_106"/>
          <p:cNvSpPr txBox="1"/>
          <p:nvPr/>
        </p:nvSpPr>
        <p:spPr>
          <a:xfrm>
            <a:off x="1405149" y="418000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6" name="Google Shape;826;g2d8163c02ab_1_106"/>
          <p:cNvSpPr/>
          <p:nvPr/>
        </p:nvSpPr>
        <p:spPr>
          <a:xfrm>
            <a:off x="7825953" y="3847843"/>
            <a:ext cx="30354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g2d8163c02ab_1_106"/>
          <p:cNvSpPr/>
          <p:nvPr/>
        </p:nvSpPr>
        <p:spPr>
          <a:xfrm>
            <a:off x="5511796" y="4286250"/>
            <a:ext cx="1234800" cy="235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8" name="Google Shape;828;g2d8163c02ab_1_106"/>
          <p:cNvSpPr txBox="1"/>
          <p:nvPr/>
        </p:nvSpPr>
        <p:spPr>
          <a:xfrm>
            <a:off x="5729287" y="4219250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9" name="Google Shape;829;g2d8163c02ab_1_106"/>
          <p:cNvSpPr/>
          <p:nvPr/>
        </p:nvSpPr>
        <p:spPr>
          <a:xfrm>
            <a:off x="5511800" y="3992550"/>
            <a:ext cx="1234800" cy="289500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g2d8163c02ab_1_106"/>
          <p:cNvSpPr txBox="1"/>
          <p:nvPr/>
        </p:nvSpPr>
        <p:spPr>
          <a:xfrm>
            <a:off x="4615554" y="3952588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g2d8163c02ab_1_106"/>
          <p:cNvSpPr/>
          <p:nvPr/>
        </p:nvSpPr>
        <p:spPr>
          <a:xfrm>
            <a:off x="4432288" y="4516900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g2d8163c02ab_1_106"/>
          <p:cNvSpPr/>
          <p:nvPr/>
        </p:nvSpPr>
        <p:spPr>
          <a:xfrm>
            <a:off x="6746449" y="4524865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g2d8163c02ab_1_106"/>
          <p:cNvSpPr txBox="1"/>
          <p:nvPr/>
        </p:nvSpPr>
        <p:spPr>
          <a:xfrm>
            <a:off x="3495609" y="4526803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g2d8163c02ab_1_106"/>
          <p:cNvSpPr/>
          <p:nvPr/>
        </p:nvSpPr>
        <p:spPr>
          <a:xfrm>
            <a:off x="1330750" y="3564520"/>
            <a:ext cx="31017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g2d8163c02ab_1_106"/>
          <p:cNvSpPr/>
          <p:nvPr/>
        </p:nvSpPr>
        <p:spPr>
          <a:xfrm>
            <a:off x="7825947" y="3573400"/>
            <a:ext cx="30354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g2d8163c02ab_1_106"/>
          <p:cNvSpPr txBox="1"/>
          <p:nvPr/>
        </p:nvSpPr>
        <p:spPr>
          <a:xfrm>
            <a:off x="2074176" y="3524561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g2d8163c02ab_1_106"/>
          <p:cNvSpPr/>
          <p:nvPr/>
        </p:nvSpPr>
        <p:spPr>
          <a:xfrm>
            <a:off x="5514973" y="3691498"/>
            <a:ext cx="12282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g2d8163c02ab_1_106"/>
          <p:cNvSpPr/>
          <p:nvPr/>
        </p:nvSpPr>
        <p:spPr>
          <a:xfrm>
            <a:off x="4431309" y="3292986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9" name="Google Shape;839;g2d8163c02ab_1_106"/>
          <p:cNvSpPr/>
          <p:nvPr/>
        </p:nvSpPr>
        <p:spPr>
          <a:xfrm>
            <a:off x="6746446" y="3299536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0" name="Google Shape;840;g2d8163c02ab_1_106"/>
          <p:cNvSpPr txBox="1"/>
          <p:nvPr/>
        </p:nvSpPr>
        <p:spPr>
          <a:xfrm>
            <a:off x="6363851" y="3719436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3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25) Metal (Ti) Deposited on surface</a:t>
            </a:r>
            <a:endParaRPr/>
          </a:p>
        </p:txBody>
      </p:sp>
      <p:sp>
        <p:nvSpPr>
          <p:cNvPr id="846" name="Google Shape;846;p33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7" name="Google Shape;847;p33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8" name="Google Shape;848;p33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9" name="Google Shape;849;p33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33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1" name="Google Shape;851;p33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2" name="Google Shape;852;p33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3" name="Google Shape;853;p33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4" name="Google Shape;854;p33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5" name="Google Shape;855;p33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6" name="Google Shape;856;p33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33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33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33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33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33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2" name="Google Shape;862;p33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33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4" name="Google Shape;864;p33"/>
          <p:cNvSpPr/>
          <p:nvPr/>
        </p:nvSpPr>
        <p:spPr>
          <a:xfrm>
            <a:off x="4431234" y="3299536"/>
            <a:ext cx="1079503" cy="1222309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5" name="Google Shape;865;p33"/>
          <p:cNvSpPr/>
          <p:nvPr/>
        </p:nvSpPr>
        <p:spPr>
          <a:xfrm>
            <a:off x="6746446" y="3299536"/>
            <a:ext cx="1062306" cy="1209117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6" name="Google Shape;866;p33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3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26) Resist spun on</a:t>
            </a:r>
            <a:endParaRPr/>
          </a:p>
        </p:txBody>
      </p:sp>
      <p:sp>
        <p:nvSpPr>
          <p:cNvPr id="872" name="Google Shape;872;p34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3" name="Google Shape;873;p34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4" name="Google Shape;874;p34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5" name="Google Shape;875;p34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34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7" name="Google Shape;877;p34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8" name="Google Shape;878;p34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34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0" name="Google Shape;880;p34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1" name="Google Shape;881;p34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2" name="Google Shape;882;p34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p34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34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34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34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7" name="Google Shape;887;p34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8" name="Google Shape;888;p34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9" name="Google Shape;889;p34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0" name="Google Shape;890;p34"/>
          <p:cNvSpPr/>
          <p:nvPr/>
        </p:nvSpPr>
        <p:spPr>
          <a:xfrm>
            <a:off x="4431234" y="3299536"/>
            <a:ext cx="1079503" cy="1222309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1" name="Google Shape;891;p34"/>
          <p:cNvSpPr/>
          <p:nvPr/>
        </p:nvSpPr>
        <p:spPr>
          <a:xfrm>
            <a:off x="6746446" y="3299536"/>
            <a:ext cx="1062306" cy="1209117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2" name="Google Shape;892;p34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3" name="Google Shape;893;p34"/>
          <p:cNvSpPr/>
          <p:nvPr/>
        </p:nvSpPr>
        <p:spPr>
          <a:xfrm>
            <a:off x="1322604" y="298858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p3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27) Resist exposed</a:t>
            </a:r>
            <a:endParaRPr/>
          </a:p>
        </p:txBody>
      </p:sp>
      <p:sp>
        <p:nvSpPr>
          <p:cNvPr id="899" name="Google Shape;899;p35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35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35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35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35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35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35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6" name="Google Shape;906;p35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7" name="Google Shape;907;p35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35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35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35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35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35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35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4" name="Google Shape;914;p35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35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35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35"/>
          <p:cNvSpPr/>
          <p:nvPr/>
        </p:nvSpPr>
        <p:spPr>
          <a:xfrm>
            <a:off x="4431234" y="3299536"/>
            <a:ext cx="1079503" cy="1222309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35"/>
          <p:cNvSpPr/>
          <p:nvPr/>
        </p:nvSpPr>
        <p:spPr>
          <a:xfrm>
            <a:off x="6746446" y="3299536"/>
            <a:ext cx="1062306" cy="1209117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35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35"/>
          <p:cNvSpPr/>
          <p:nvPr/>
        </p:nvSpPr>
        <p:spPr>
          <a:xfrm>
            <a:off x="1322604" y="298858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1" name="Google Shape;921;p35"/>
          <p:cNvCxnSpPr/>
          <p:nvPr/>
        </p:nvCxnSpPr>
        <p:spPr>
          <a:xfrm>
            <a:off x="1568441" y="170120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922" name="Google Shape;922;p35"/>
          <p:cNvSpPr/>
          <p:nvPr/>
        </p:nvSpPr>
        <p:spPr>
          <a:xfrm>
            <a:off x="6746443" y="2596839"/>
            <a:ext cx="107950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3" name="Google Shape;923;p35"/>
          <p:cNvCxnSpPr/>
          <p:nvPr/>
        </p:nvCxnSpPr>
        <p:spPr>
          <a:xfrm>
            <a:off x="245744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24" name="Google Shape;924;p35"/>
          <p:cNvCxnSpPr/>
          <p:nvPr/>
        </p:nvCxnSpPr>
        <p:spPr>
          <a:xfrm>
            <a:off x="4057641" y="170120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25" name="Google Shape;925;p35"/>
          <p:cNvCxnSpPr/>
          <p:nvPr/>
        </p:nvCxnSpPr>
        <p:spPr>
          <a:xfrm>
            <a:off x="492759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26" name="Google Shape;926;p35"/>
          <p:cNvCxnSpPr/>
          <p:nvPr/>
        </p:nvCxnSpPr>
        <p:spPr>
          <a:xfrm>
            <a:off x="5600691" y="170120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27" name="Google Shape;927;p35"/>
          <p:cNvCxnSpPr/>
          <p:nvPr/>
        </p:nvCxnSpPr>
        <p:spPr>
          <a:xfrm>
            <a:off x="630554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28" name="Google Shape;928;p35"/>
          <p:cNvCxnSpPr/>
          <p:nvPr/>
        </p:nvCxnSpPr>
        <p:spPr>
          <a:xfrm>
            <a:off x="718184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29" name="Google Shape;929;p35"/>
          <p:cNvCxnSpPr/>
          <p:nvPr/>
        </p:nvCxnSpPr>
        <p:spPr>
          <a:xfrm>
            <a:off x="788034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30" name="Google Shape;930;p35"/>
          <p:cNvCxnSpPr/>
          <p:nvPr/>
        </p:nvCxnSpPr>
        <p:spPr>
          <a:xfrm>
            <a:off x="8634190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31" name="Google Shape;931;p35"/>
          <p:cNvCxnSpPr/>
          <p:nvPr/>
        </p:nvCxnSpPr>
        <p:spPr>
          <a:xfrm>
            <a:off x="953769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32" name="Google Shape;932;p35"/>
          <p:cNvCxnSpPr/>
          <p:nvPr/>
        </p:nvCxnSpPr>
        <p:spPr>
          <a:xfrm>
            <a:off x="10560041" y="171976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933" name="Google Shape;933;p35"/>
          <p:cNvCxnSpPr/>
          <p:nvPr/>
        </p:nvCxnSpPr>
        <p:spPr>
          <a:xfrm>
            <a:off x="3238491" y="1701204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934" name="Google Shape;934;p35"/>
          <p:cNvSpPr/>
          <p:nvPr/>
        </p:nvSpPr>
        <p:spPr>
          <a:xfrm>
            <a:off x="4432288" y="2584887"/>
            <a:ext cx="107950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3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28) Resist developed, washed</a:t>
            </a:r>
            <a:endParaRPr/>
          </a:p>
        </p:txBody>
      </p:sp>
      <p:sp>
        <p:nvSpPr>
          <p:cNvPr id="940" name="Google Shape;940;p36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1" name="Google Shape;941;p36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2" name="Google Shape;942;p36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3" name="Google Shape;943;p36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4" name="Google Shape;944;p36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5" name="Google Shape;945;p36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6" name="Google Shape;946;p36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7" name="Google Shape;947;p36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8" name="Google Shape;948;p36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36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0" name="Google Shape;950;p36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1" name="Google Shape;951;p36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2" name="Google Shape;952;p36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3" name="Google Shape;953;p36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4" name="Google Shape;954;p36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5" name="Google Shape;955;p36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6" name="Google Shape;956;p36"/>
          <p:cNvSpPr/>
          <p:nvPr/>
        </p:nvSpPr>
        <p:spPr>
          <a:xfrm>
            <a:off x="1330750" y="3290656"/>
            <a:ext cx="3101550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36"/>
          <p:cNvSpPr/>
          <p:nvPr/>
        </p:nvSpPr>
        <p:spPr>
          <a:xfrm>
            <a:off x="7825947" y="3299536"/>
            <a:ext cx="3035301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8" name="Google Shape;958;p36"/>
          <p:cNvSpPr/>
          <p:nvPr/>
        </p:nvSpPr>
        <p:spPr>
          <a:xfrm>
            <a:off x="4431234" y="3299536"/>
            <a:ext cx="1079503" cy="1222309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9" name="Google Shape;959;p36"/>
          <p:cNvSpPr/>
          <p:nvPr/>
        </p:nvSpPr>
        <p:spPr>
          <a:xfrm>
            <a:off x="6746446" y="3299536"/>
            <a:ext cx="1062306" cy="1209117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36"/>
          <p:cNvSpPr/>
          <p:nvPr/>
        </p:nvSpPr>
        <p:spPr>
          <a:xfrm>
            <a:off x="5518148" y="3420984"/>
            <a:ext cx="1228302" cy="289414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1" name="Google Shape;961;p36"/>
          <p:cNvSpPr/>
          <p:nvPr/>
        </p:nvSpPr>
        <p:spPr>
          <a:xfrm>
            <a:off x="4436219" y="2996956"/>
            <a:ext cx="108192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2" name="Google Shape;962;p36"/>
          <p:cNvSpPr/>
          <p:nvPr/>
        </p:nvSpPr>
        <p:spPr>
          <a:xfrm>
            <a:off x="6746443" y="2995186"/>
            <a:ext cx="108192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29) Ti etched away</a:t>
            </a:r>
            <a:endParaRPr/>
          </a:p>
        </p:txBody>
      </p:sp>
      <p:sp>
        <p:nvSpPr>
          <p:cNvPr id="968" name="Google Shape;968;p37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37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0" name="Google Shape;970;p37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1" name="Google Shape;971;p37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37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3" name="Google Shape;973;p37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4" name="Google Shape;974;p37"/>
          <p:cNvSpPr txBox="1"/>
          <p:nvPr/>
        </p:nvSpPr>
        <p:spPr>
          <a:xfrm>
            <a:off x="5796651" y="4219239"/>
            <a:ext cx="66495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37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6" name="Google Shape;976;p37"/>
          <p:cNvSpPr txBox="1"/>
          <p:nvPr/>
        </p:nvSpPr>
        <p:spPr>
          <a:xfrm>
            <a:off x="4611479" y="395721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7" name="Google Shape;977;p37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37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9" name="Google Shape;979;p37"/>
          <p:cNvSpPr txBox="1"/>
          <p:nvPr/>
        </p:nvSpPr>
        <p:spPr>
          <a:xfrm>
            <a:off x="3476609" y="4508653"/>
            <a:ext cx="295275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0" name="Google Shape;980;p37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37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2" name="Google Shape;982;p37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3" name="Google Shape;983;p37"/>
          <p:cNvSpPr/>
          <p:nvPr/>
        </p:nvSpPr>
        <p:spPr>
          <a:xfrm>
            <a:off x="5518148" y="3694848"/>
            <a:ext cx="1228302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37"/>
          <p:cNvSpPr/>
          <p:nvPr/>
        </p:nvSpPr>
        <p:spPr>
          <a:xfrm>
            <a:off x="4431234" y="3299536"/>
            <a:ext cx="1079503" cy="1222309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5" name="Google Shape;985;p37"/>
          <p:cNvSpPr/>
          <p:nvPr/>
        </p:nvSpPr>
        <p:spPr>
          <a:xfrm>
            <a:off x="6746446" y="3299536"/>
            <a:ext cx="1062306" cy="1209117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6" name="Google Shape;986;p37"/>
          <p:cNvSpPr/>
          <p:nvPr/>
        </p:nvSpPr>
        <p:spPr>
          <a:xfrm>
            <a:off x="4436219" y="2996956"/>
            <a:ext cx="108192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37"/>
          <p:cNvSpPr/>
          <p:nvPr/>
        </p:nvSpPr>
        <p:spPr>
          <a:xfrm>
            <a:off x="6746443" y="2995186"/>
            <a:ext cx="108192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3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30) Photoresist washed off, revealing “finished” MOSFET</a:t>
            </a:r>
            <a:endParaRPr/>
          </a:p>
        </p:txBody>
      </p:sp>
      <p:sp>
        <p:nvSpPr>
          <p:cNvPr id="993" name="Google Shape;993;p38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4" name="Google Shape;994;p38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5" name="Google Shape;995;p38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6" name="Google Shape;996;p38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7" name="Google Shape;997;p38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8" name="Google Shape;998;p38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9" name="Google Shape;999;p38"/>
          <p:cNvSpPr txBox="1"/>
          <p:nvPr/>
        </p:nvSpPr>
        <p:spPr>
          <a:xfrm>
            <a:off x="5729287" y="4219250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0" name="Google Shape;1000;p38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1" name="Google Shape;1001;p38"/>
          <p:cNvSpPr txBox="1"/>
          <p:nvPr/>
        </p:nvSpPr>
        <p:spPr>
          <a:xfrm>
            <a:off x="4615554" y="3952588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2" name="Google Shape;1002;p38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3" name="Google Shape;1003;p38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4" name="Google Shape;1004;p38"/>
          <p:cNvSpPr txBox="1"/>
          <p:nvPr/>
        </p:nvSpPr>
        <p:spPr>
          <a:xfrm>
            <a:off x="3495609" y="4526803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5" name="Google Shape;1005;p38"/>
          <p:cNvSpPr/>
          <p:nvPr/>
        </p:nvSpPr>
        <p:spPr>
          <a:xfrm>
            <a:off x="1330750" y="3564520"/>
            <a:ext cx="3101550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6" name="Google Shape;1006;p38"/>
          <p:cNvSpPr/>
          <p:nvPr/>
        </p:nvSpPr>
        <p:spPr>
          <a:xfrm>
            <a:off x="7825947" y="3573400"/>
            <a:ext cx="3035301" cy="289414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7" name="Google Shape;1007;p38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8" name="Google Shape;1008;p38"/>
          <p:cNvSpPr/>
          <p:nvPr/>
        </p:nvSpPr>
        <p:spPr>
          <a:xfrm>
            <a:off x="5514973" y="3691498"/>
            <a:ext cx="1228200" cy="2895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9" name="Google Shape;1009;p38"/>
          <p:cNvSpPr/>
          <p:nvPr/>
        </p:nvSpPr>
        <p:spPr>
          <a:xfrm>
            <a:off x="4431309" y="3292986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0" name="Google Shape;1010;p38"/>
          <p:cNvSpPr/>
          <p:nvPr/>
        </p:nvSpPr>
        <p:spPr>
          <a:xfrm>
            <a:off x="6746446" y="3299536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1" name="Google Shape;1011;p38"/>
          <p:cNvSpPr txBox="1"/>
          <p:nvPr/>
        </p:nvSpPr>
        <p:spPr>
          <a:xfrm>
            <a:off x="6363851" y="3719436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2d82c068f28_0_1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How do we control the gate?</a:t>
            </a:r>
            <a:endParaRPr/>
          </a:p>
        </p:txBody>
      </p:sp>
      <p:pic>
        <p:nvPicPr>
          <p:cNvPr id="1017" name="Google Shape;1017;g2d82c068f28_0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6262" y="1949775"/>
            <a:ext cx="9999476" cy="443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The end!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5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Unless…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" name="Shape 1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Google Shape;1032;p5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Dual Damascene-The real metallization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p5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31) Grow Electrical Insulator (SiO2)</a:t>
            </a:r>
            <a:endParaRPr/>
          </a:p>
        </p:txBody>
      </p:sp>
      <p:sp>
        <p:nvSpPr>
          <p:cNvPr id="1038" name="Google Shape;1038;p59"/>
          <p:cNvSpPr/>
          <p:nvPr/>
        </p:nvSpPr>
        <p:spPr>
          <a:xfrm>
            <a:off x="1330750" y="4524865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9" name="Google Shape;1039;p59"/>
          <p:cNvSpPr txBox="1"/>
          <p:nvPr/>
        </p:nvSpPr>
        <p:spPr>
          <a:xfrm>
            <a:off x="4619624" y="5981700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0" name="Google Shape;1040;p59"/>
          <p:cNvSpPr/>
          <p:nvPr/>
        </p:nvSpPr>
        <p:spPr>
          <a:xfrm>
            <a:off x="1330749" y="3853934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1" name="Google Shape;1041;p59"/>
          <p:cNvSpPr txBox="1"/>
          <p:nvPr/>
        </p:nvSpPr>
        <p:spPr>
          <a:xfrm>
            <a:off x="1405149" y="4180003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2" name="Google Shape;1042;p59"/>
          <p:cNvSpPr/>
          <p:nvPr/>
        </p:nvSpPr>
        <p:spPr>
          <a:xfrm>
            <a:off x="7825953" y="3847843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3" name="Google Shape;1043;p59"/>
          <p:cNvSpPr/>
          <p:nvPr/>
        </p:nvSpPr>
        <p:spPr>
          <a:xfrm>
            <a:off x="5511796" y="4286250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4" name="Google Shape;1044;p59"/>
          <p:cNvSpPr txBox="1"/>
          <p:nvPr/>
        </p:nvSpPr>
        <p:spPr>
          <a:xfrm>
            <a:off x="5729287" y="4219250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5" name="Google Shape;1045;p59"/>
          <p:cNvSpPr/>
          <p:nvPr/>
        </p:nvSpPr>
        <p:spPr>
          <a:xfrm>
            <a:off x="5511800" y="3992550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6" name="Google Shape;1046;p59"/>
          <p:cNvSpPr txBox="1"/>
          <p:nvPr/>
        </p:nvSpPr>
        <p:spPr>
          <a:xfrm>
            <a:off x="4615554" y="3952588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7" name="Google Shape;1047;p59"/>
          <p:cNvSpPr/>
          <p:nvPr/>
        </p:nvSpPr>
        <p:spPr>
          <a:xfrm>
            <a:off x="4432288" y="4516900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8" name="Google Shape;1048;p59"/>
          <p:cNvSpPr/>
          <p:nvPr/>
        </p:nvSpPr>
        <p:spPr>
          <a:xfrm>
            <a:off x="6746449" y="4524865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9" name="Google Shape;1049;p59"/>
          <p:cNvSpPr txBox="1"/>
          <p:nvPr/>
        </p:nvSpPr>
        <p:spPr>
          <a:xfrm>
            <a:off x="3495609" y="4526803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0" name="Google Shape;1050;p59"/>
          <p:cNvSpPr/>
          <p:nvPr/>
        </p:nvSpPr>
        <p:spPr>
          <a:xfrm>
            <a:off x="1330750" y="3299536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1" name="Google Shape;1051;p59"/>
          <p:cNvSpPr/>
          <p:nvPr/>
        </p:nvSpPr>
        <p:spPr>
          <a:xfrm>
            <a:off x="7825947" y="3292986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2" name="Google Shape;1052;p59"/>
          <p:cNvSpPr txBox="1"/>
          <p:nvPr/>
        </p:nvSpPr>
        <p:spPr>
          <a:xfrm>
            <a:off x="2074176" y="3524561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3" name="Google Shape;1053;p59"/>
          <p:cNvSpPr/>
          <p:nvPr/>
        </p:nvSpPr>
        <p:spPr>
          <a:xfrm>
            <a:off x="5514973" y="3296231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4" name="Google Shape;1054;p59"/>
          <p:cNvSpPr/>
          <p:nvPr/>
        </p:nvSpPr>
        <p:spPr>
          <a:xfrm>
            <a:off x="4431309" y="3292986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5" name="Google Shape;1055;p59"/>
          <p:cNvSpPr/>
          <p:nvPr/>
        </p:nvSpPr>
        <p:spPr>
          <a:xfrm>
            <a:off x="6746446" y="3299536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6" name="Google Shape;1056;p59"/>
          <p:cNvSpPr txBox="1"/>
          <p:nvPr/>
        </p:nvSpPr>
        <p:spPr>
          <a:xfrm>
            <a:off x="6363851" y="3719436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7" name="Google Shape;1057;p59"/>
          <p:cNvSpPr/>
          <p:nvPr/>
        </p:nvSpPr>
        <p:spPr>
          <a:xfrm>
            <a:off x="1330749" y="2295658"/>
            <a:ext cx="9530499" cy="98742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8" name="Google Shape;1058;p59"/>
          <p:cNvSpPr txBox="1"/>
          <p:nvPr/>
        </p:nvSpPr>
        <p:spPr>
          <a:xfrm>
            <a:off x="5206249" y="2610593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p60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32) Spin on Photoresist</a:t>
            </a:r>
            <a:endParaRPr/>
          </a:p>
        </p:txBody>
      </p:sp>
      <p:sp>
        <p:nvSpPr>
          <p:cNvPr id="1064" name="Google Shape;1064;p60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5" name="Google Shape;1065;p60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60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7" name="Google Shape;1067;p60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8" name="Google Shape;1068;p60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9" name="Google Shape;1069;p60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0" name="Google Shape;1070;p60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1" name="Google Shape;1071;p60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60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3" name="Google Shape;1073;p60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60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5" name="Google Shape;1075;p60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6" name="Google Shape;1076;p60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7" name="Google Shape;1077;p60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60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9" name="Google Shape;1079;p60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0" name="Google Shape;1080;p60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1" name="Google Shape;1081;p60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2" name="Google Shape;1082;p60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3" name="Google Shape;1083;p60"/>
          <p:cNvSpPr/>
          <p:nvPr/>
        </p:nvSpPr>
        <p:spPr>
          <a:xfrm>
            <a:off x="1334747" y="2668935"/>
            <a:ext cx="9530499" cy="995093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60"/>
          <p:cNvSpPr txBox="1"/>
          <p:nvPr/>
        </p:nvSpPr>
        <p:spPr>
          <a:xfrm>
            <a:off x="5214242" y="299530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5" name="Google Shape;1085;p60"/>
          <p:cNvSpPr/>
          <p:nvPr/>
        </p:nvSpPr>
        <p:spPr>
          <a:xfrm>
            <a:off x="1334746" y="240379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60"/>
          <p:cNvSpPr txBox="1"/>
          <p:nvPr/>
        </p:nvSpPr>
        <p:spPr>
          <a:xfrm>
            <a:off x="5177657" y="2345035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61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33) Pattern Vias</a:t>
            </a:r>
            <a:endParaRPr/>
          </a:p>
        </p:txBody>
      </p:sp>
      <p:sp>
        <p:nvSpPr>
          <p:cNvPr id="1092" name="Google Shape;1092;p61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3" name="Google Shape;1093;p61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4" name="Google Shape;1094;p61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5" name="Google Shape;1095;p61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61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7" name="Google Shape;1097;p61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8" name="Google Shape;1098;p61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9" name="Google Shape;1099;p61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0" name="Google Shape;1100;p61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1" name="Google Shape;1101;p61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61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3" name="Google Shape;1103;p61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4" name="Google Shape;1104;p61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5" name="Google Shape;1105;p61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6" name="Google Shape;1106;p61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7" name="Google Shape;1107;p61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61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9" name="Google Shape;1109;p61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0" name="Google Shape;1110;p61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1" name="Google Shape;1111;p61"/>
          <p:cNvSpPr/>
          <p:nvPr/>
        </p:nvSpPr>
        <p:spPr>
          <a:xfrm>
            <a:off x="1334747" y="2668935"/>
            <a:ext cx="9530499" cy="995093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2" name="Google Shape;1112;p61"/>
          <p:cNvSpPr txBox="1"/>
          <p:nvPr/>
        </p:nvSpPr>
        <p:spPr>
          <a:xfrm>
            <a:off x="5214242" y="299530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3" name="Google Shape;1113;p61"/>
          <p:cNvSpPr/>
          <p:nvPr/>
        </p:nvSpPr>
        <p:spPr>
          <a:xfrm>
            <a:off x="1334746" y="240379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61"/>
          <p:cNvSpPr txBox="1"/>
          <p:nvPr/>
        </p:nvSpPr>
        <p:spPr>
          <a:xfrm>
            <a:off x="5177657" y="2345035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5" name="Google Shape;1115;p61"/>
          <p:cNvCxnSpPr/>
          <p:nvPr/>
        </p:nvCxnSpPr>
        <p:spPr>
          <a:xfrm>
            <a:off x="1571459" y="100969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116" name="Google Shape;1116;p61"/>
          <p:cNvSpPr/>
          <p:nvPr/>
        </p:nvSpPr>
        <p:spPr>
          <a:xfrm>
            <a:off x="7129511" y="1905325"/>
            <a:ext cx="48534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17" name="Google Shape;1117;p61"/>
          <p:cNvCxnSpPr/>
          <p:nvPr/>
        </p:nvCxnSpPr>
        <p:spPr>
          <a:xfrm>
            <a:off x="246045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18" name="Google Shape;1118;p61"/>
          <p:cNvCxnSpPr/>
          <p:nvPr/>
        </p:nvCxnSpPr>
        <p:spPr>
          <a:xfrm>
            <a:off x="4060659" y="100969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19" name="Google Shape;1119;p61"/>
          <p:cNvCxnSpPr/>
          <p:nvPr/>
        </p:nvCxnSpPr>
        <p:spPr>
          <a:xfrm>
            <a:off x="493060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0" name="Google Shape;1120;p61"/>
          <p:cNvCxnSpPr/>
          <p:nvPr/>
        </p:nvCxnSpPr>
        <p:spPr>
          <a:xfrm>
            <a:off x="5603709" y="100969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1" name="Google Shape;1121;p61"/>
          <p:cNvCxnSpPr/>
          <p:nvPr/>
        </p:nvCxnSpPr>
        <p:spPr>
          <a:xfrm>
            <a:off x="630855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2" name="Google Shape;1122;p61"/>
          <p:cNvCxnSpPr/>
          <p:nvPr/>
        </p:nvCxnSpPr>
        <p:spPr>
          <a:xfrm>
            <a:off x="718485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3" name="Google Shape;1123;p61"/>
          <p:cNvCxnSpPr/>
          <p:nvPr/>
        </p:nvCxnSpPr>
        <p:spPr>
          <a:xfrm>
            <a:off x="788335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4" name="Google Shape;1124;p61"/>
          <p:cNvCxnSpPr/>
          <p:nvPr/>
        </p:nvCxnSpPr>
        <p:spPr>
          <a:xfrm>
            <a:off x="8637208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5" name="Google Shape;1125;p61"/>
          <p:cNvCxnSpPr/>
          <p:nvPr/>
        </p:nvCxnSpPr>
        <p:spPr>
          <a:xfrm>
            <a:off x="954070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6" name="Google Shape;1126;p61"/>
          <p:cNvCxnSpPr/>
          <p:nvPr/>
        </p:nvCxnSpPr>
        <p:spPr>
          <a:xfrm>
            <a:off x="10563059" y="102825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127" name="Google Shape;1127;p61"/>
          <p:cNvCxnSpPr/>
          <p:nvPr/>
        </p:nvCxnSpPr>
        <p:spPr>
          <a:xfrm>
            <a:off x="3241509" y="1009690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128" name="Google Shape;1128;p61"/>
          <p:cNvSpPr/>
          <p:nvPr/>
        </p:nvSpPr>
        <p:spPr>
          <a:xfrm>
            <a:off x="4714709" y="1893373"/>
            <a:ext cx="499532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62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34) Develop Photoresist</a:t>
            </a:r>
            <a:endParaRPr/>
          </a:p>
        </p:txBody>
      </p:sp>
      <p:sp>
        <p:nvSpPr>
          <p:cNvPr id="1134" name="Google Shape;1134;p62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62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6" name="Google Shape;1136;p62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7" name="Google Shape;1137;p62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8" name="Google Shape;1138;p62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9" name="Google Shape;1139;p62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0" name="Google Shape;1140;p62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1" name="Google Shape;1141;p62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62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62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4" name="Google Shape;1144;p62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5" name="Google Shape;1145;p62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6" name="Google Shape;1146;p62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7" name="Google Shape;1147;p62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8" name="Google Shape;1148;p62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9" name="Google Shape;1149;p62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62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62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2" name="Google Shape;1152;p62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3" name="Google Shape;1153;p62"/>
          <p:cNvSpPr/>
          <p:nvPr/>
        </p:nvSpPr>
        <p:spPr>
          <a:xfrm>
            <a:off x="1334747" y="2668935"/>
            <a:ext cx="9530499" cy="995093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4" name="Google Shape;1154;p62"/>
          <p:cNvSpPr txBox="1"/>
          <p:nvPr/>
        </p:nvSpPr>
        <p:spPr>
          <a:xfrm>
            <a:off x="5214242" y="299530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5" name="Google Shape;1155;p62"/>
          <p:cNvSpPr/>
          <p:nvPr/>
        </p:nvSpPr>
        <p:spPr>
          <a:xfrm>
            <a:off x="1334747" y="2384438"/>
            <a:ext cx="338239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6" name="Google Shape;1156;p62"/>
          <p:cNvSpPr txBox="1"/>
          <p:nvPr/>
        </p:nvSpPr>
        <p:spPr>
          <a:xfrm>
            <a:off x="2078173" y="23516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7" name="Google Shape;1157;p62"/>
          <p:cNvSpPr/>
          <p:nvPr/>
        </p:nvSpPr>
        <p:spPr>
          <a:xfrm>
            <a:off x="5214241" y="2375180"/>
            <a:ext cx="1749873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62"/>
          <p:cNvSpPr/>
          <p:nvPr/>
        </p:nvSpPr>
        <p:spPr>
          <a:xfrm>
            <a:off x="7474857" y="2367105"/>
            <a:ext cx="338239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p63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35) Anisotropic Etch of Vias</a:t>
            </a:r>
            <a:endParaRPr/>
          </a:p>
        </p:txBody>
      </p:sp>
      <p:sp>
        <p:nvSpPr>
          <p:cNvPr id="1164" name="Google Shape;1164;p63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5" name="Google Shape;1165;p63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63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7" name="Google Shape;1167;p63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63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9" name="Google Shape;1169;p63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0" name="Google Shape;1170;p63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1" name="Google Shape;1171;p63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2" name="Google Shape;1172;p63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3" name="Google Shape;1173;p63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63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5" name="Google Shape;1175;p63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63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7" name="Google Shape;1177;p63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8" name="Google Shape;1178;p63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9" name="Google Shape;1179;p63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0" name="Google Shape;1180;p63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1" name="Google Shape;1181;p63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63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3" name="Google Shape;1183;p63"/>
          <p:cNvSpPr/>
          <p:nvPr/>
        </p:nvSpPr>
        <p:spPr>
          <a:xfrm>
            <a:off x="1334747" y="3082969"/>
            <a:ext cx="9530499" cy="581059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4" name="Google Shape;1184;p63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63"/>
          <p:cNvSpPr/>
          <p:nvPr/>
        </p:nvSpPr>
        <p:spPr>
          <a:xfrm>
            <a:off x="1334747" y="2384438"/>
            <a:ext cx="338239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6" name="Google Shape;1186;p63"/>
          <p:cNvSpPr txBox="1"/>
          <p:nvPr/>
        </p:nvSpPr>
        <p:spPr>
          <a:xfrm>
            <a:off x="2078173" y="23516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7" name="Google Shape;1187;p63"/>
          <p:cNvSpPr/>
          <p:nvPr/>
        </p:nvSpPr>
        <p:spPr>
          <a:xfrm>
            <a:off x="5214241" y="2375180"/>
            <a:ext cx="1749873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8" name="Google Shape;1188;p63"/>
          <p:cNvSpPr/>
          <p:nvPr/>
        </p:nvSpPr>
        <p:spPr>
          <a:xfrm>
            <a:off x="7474857" y="2367105"/>
            <a:ext cx="338239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9" name="Google Shape;1189;p63"/>
          <p:cNvSpPr/>
          <p:nvPr/>
        </p:nvSpPr>
        <p:spPr>
          <a:xfrm>
            <a:off x="7469850" y="263843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0" name="Google Shape;1190;p63"/>
          <p:cNvSpPr/>
          <p:nvPr/>
        </p:nvSpPr>
        <p:spPr>
          <a:xfrm>
            <a:off x="1332209" y="264539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1" name="Google Shape;1191;p63"/>
          <p:cNvSpPr/>
          <p:nvPr/>
        </p:nvSpPr>
        <p:spPr>
          <a:xfrm>
            <a:off x="5222302" y="267716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" name="Shape 1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" name="Google Shape;1196;p64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36) Remove Photoresist</a:t>
            </a:r>
            <a:endParaRPr/>
          </a:p>
        </p:txBody>
      </p:sp>
      <p:sp>
        <p:nvSpPr>
          <p:cNvPr id="1197" name="Google Shape;1197;p64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8" name="Google Shape;1198;p64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9" name="Google Shape;1199;p64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0" name="Google Shape;1200;p64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1" name="Google Shape;1201;p64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2" name="Google Shape;1202;p64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3" name="Google Shape;1203;p64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4" name="Google Shape;1204;p64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5" name="Google Shape;1205;p64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6" name="Google Shape;1206;p64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7" name="Google Shape;1207;p64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8" name="Google Shape;1208;p64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9" name="Google Shape;1209;p64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0" name="Google Shape;1210;p64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1" name="Google Shape;1211;p64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2" name="Google Shape;1212;p64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3" name="Google Shape;1213;p64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4" name="Google Shape;1214;p64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5" name="Google Shape;1215;p64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6" name="Google Shape;1216;p64"/>
          <p:cNvSpPr/>
          <p:nvPr/>
        </p:nvSpPr>
        <p:spPr>
          <a:xfrm>
            <a:off x="1334747" y="3082969"/>
            <a:ext cx="9530499" cy="581059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7" name="Google Shape;1217;p64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8" name="Google Shape;1218;p64"/>
          <p:cNvSpPr/>
          <p:nvPr/>
        </p:nvSpPr>
        <p:spPr>
          <a:xfrm>
            <a:off x="7469850" y="263843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9" name="Google Shape;1219;p64"/>
          <p:cNvSpPr/>
          <p:nvPr/>
        </p:nvSpPr>
        <p:spPr>
          <a:xfrm>
            <a:off x="1332209" y="264539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0" name="Google Shape;1220;p64"/>
          <p:cNvSpPr/>
          <p:nvPr/>
        </p:nvSpPr>
        <p:spPr>
          <a:xfrm>
            <a:off x="5222302" y="267716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" name="Google Shape;1225;p65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37) Put even more photoresist</a:t>
            </a:r>
            <a:endParaRPr/>
          </a:p>
        </p:txBody>
      </p:sp>
      <p:sp>
        <p:nvSpPr>
          <p:cNvPr id="1226" name="Google Shape;1226;p65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7" name="Google Shape;1227;p65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8" name="Google Shape;1228;p65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9" name="Google Shape;1229;p65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0" name="Google Shape;1230;p65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1" name="Google Shape;1231;p65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2" name="Google Shape;1232;p65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3" name="Google Shape;1233;p65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4" name="Google Shape;1234;p65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5" name="Google Shape;1235;p65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6" name="Google Shape;1236;p65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7" name="Google Shape;1237;p65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8" name="Google Shape;1238;p65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9" name="Google Shape;1239;p65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65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65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65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65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65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5" name="Google Shape;1245;p65"/>
          <p:cNvSpPr/>
          <p:nvPr/>
        </p:nvSpPr>
        <p:spPr>
          <a:xfrm>
            <a:off x="1334747" y="3082969"/>
            <a:ext cx="9530499" cy="581059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6" name="Google Shape;1246;p65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7" name="Google Shape;1247;p65"/>
          <p:cNvSpPr/>
          <p:nvPr/>
        </p:nvSpPr>
        <p:spPr>
          <a:xfrm>
            <a:off x="7469850" y="263843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8" name="Google Shape;1248;p65"/>
          <p:cNvSpPr/>
          <p:nvPr/>
        </p:nvSpPr>
        <p:spPr>
          <a:xfrm>
            <a:off x="1332209" y="264539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65"/>
          <p:cNvSpPr/>
          <p:nvPr/>
        </p:nvSpPr>
        <p:spPr>
          <a:xfrm>
            <a:off x="5222302" y="267716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65"/>
          <p:cNvSpPr/>
          <p:nvPr/>
        </p:nvSpPr>
        <p:spPr>
          <a:xfrm>
            <a:off x="1334746" y="240379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65"/>
          <p:cNvSpPr txBox="1"/>
          <p:nvPr/>
        </p:nvSpPr>
        <p:spPr>
          <a:xfrm>
            <a:off x="5177657" y="2345035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2" name="Google Shape;1252;p65"/>
          <p:cNvSpPr/>
          <p:nvPr/>
        </p:nvSpPr>
        <p:spPr>
          <a:xfrm>
            <a:off x="4702222" y="2674525"/>
            <a:ext cx="516137" cy="406730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3" name="Google Shape;1253;p65"/>
          <p:cNvSpPr/>
          <p:nvPr/>
        </p:nvSpPr>
        <p:spPr>
          <a:xfrm>
            <a:off x="6958698" y="2666471"/>
            <a:ext cx="516137" cy="406730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p66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38) Pattern next metal layer</a:t>
            </a:r>
            <a:endParaRPr/>
          </a:p>
        </p:txBody>
      </p:sp>
      <p:sp>
        <p:nvSpPr>
          <p:cNvPr id="1259" name="Google Shape;1259;p66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0" name="Google Shape;1260;p66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1" name="Google Shape;1261;p66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2" name="Google Shape;1262;p66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66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66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66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6" name="Google Shape;1266;p66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7" name="Google Shape;1267;p66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8" name="Google Shape;1268;p66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9" name="Google Shape;1269;p66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66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66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66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3" name="Google Shape;1273;p66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4" name="Google Shape;1274;p66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5" name="Google Shape;1275;p66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6" name="Google Shape;1276;p66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66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66"/>
          <p:cNvSpPr/>
          <p:nvPr/>
        </p:nvSpPr>
        <p:spPr>
          <a:xfrm>
            <a:off x="1334747" y="3082969"/>
            <a:ext cx="9530499" cy="581059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66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0" name="Google Shape;1280;p66"/>
          <p:cNvSpPr/>
          <p:nvPr/>
        </p:nvSpPr>
        <p:spPr>
          <a:xfrm>
            <a:off x="7469850" y="263843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1" name="Google Shape;1281;p66"/>
          <p:cNvSpPr/>
          <p:nvPr/>
        </p:nvSpPr>
        <p:spPr>
          <a:xfrm>
            <a:off x="1332209" y="264539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2" name="Google Shape;1282;p66"/>
          <p:cNvSpPr/>
          <p:nvPr/>
        </p:nvSpPr>
        <p:spPr>
          <a:xfrm>
            <a:off x="5222302" y="267716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3" name="Google Shape;1283;p66"/>
          <p:cNvSpPr/>
          <p:nvPr/>
        </p:nvSpPr>
        <p:spPr>
          <a:xfrm>
            <a:off x="1334746" y="2403790"/>
            <a:ext cx="9530499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66"/>
          <p:cNvSpPr txBox="1"/>
          <p:nvPr/>
        </p:nvSpPr>
        <p:spPr>
          <a:xfrm>
            <a:off x="5177657" y="2345035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66"/>
          <p:cNvSpPr/>
          <p:nvPr/>
        </p:nvSpPr>
        <p:spPr>
          <a:xfrm>
            <a:off x="4702222" y="2674525"/>
            <a:ext cx="516137" cy="406730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66"/>
          <p:cNvSpPr/>
          <p:nvPr/>
        </p:nvSpPr>
        <p:spPr>
          <a:xfrm>
            <a:off x="6958698" y="2666471"/>
            <a:ext cx="516137" cy="406730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7" name="Google Shape;1287;p66"/>
          <p:cNvCxnSpPr/>
          <p:nvPr/>
        </p:nvCxnSpPr>
        <p:spPr>
          <a:xfrm>
            <a:off x="1571459" y="114686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288" name="Google Shape;1288;p66"/>
          <p:cNvSpPr/>
          <p:nvPr/>
        </p:nvSpPr>
        <p:spPr>
          <a:xfrm>
            <a:off x="6749461" y="2042501"/>
            <a:ext cx="107950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89" name="Google Shape;1289;p66"/>
          <p:cNvCxnSpPr/>
          <p:nvPr/>
        </p:nvCxnSpPr>
        <p:spPr>
          <a:xfrm>
            <a:off x="246045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0" name="Google Shape;1290;p66"/>
          <p:cNvCxnSpPr/>
          <p:nvPr/>
        </p:nvCxnSpPr>
        <p:spPr>
          <a:xfrm>
            <a:off x="4060659" y="114686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1" name="Google Shape;1291;p66"/>
          <p:cNvCxnSpPr/>
          <p:nvPr/>
        </p:nvCxnSpPr>
        <p:spPr>
          <a:xfrm>
            <a:off x="493060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2" name="Google Shape;1292;p66"/>
          <p:cNvCxnSpPr/>
          <p:nvPr/>
        </p:nvCxnSpPr>
        <p:spPr>
          <a:xfrm>
            <a:off x="5603709" y="114686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3" name="Google Shape;1293;p66"/>
          <p:cNvCxnSpPr/>
          <p:nvPr/>
        </p:nvCxnSpPr>
        <p:spPr>
          <a:xfrm>
            <a:off x="630855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4" name="Google Shape;1294;p66"/>
          <p:cNvCxnSpPr/>
          <p:nvPr/>
        </p:nvCxnSpPr>
        <p:spPr>
          <a:xfrm>
            <a:off x="718485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5" name="Google Shape;1295;p66"/>
          <p:cNvCxnSpPr/>
          <p:nvPr/>
        </p:nvCxnSpPr>
        <p:spPr>
          <a:xfrm>
            <a:off x="788335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6" name="Google Shape;1296;p66"/>
          <p:cNvCxnSpPr/>
          <p:nvPr/>
        </p:nvCxnSpPr>
        <p:spPr>
          <a:xfrm>
            <a:off x="8637208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7" name="Google Shape;1297;p66"/>
          <p:cNvCxnSpPr/>
          <p:nvPr/>
        </p:nvCxnSpPr>
        <p:spPr>
          <a:xfrm>
            <a:off x="954070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8" name="Google Shape;1298;p66"/>
          <p:cNvCxnSpPr/>
          <p:nvPr/>
        </p:nvCxnSpPr>
        <p:spPr>
          <a:xfrm>
            <a:off x="10563059" y="116542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cxnSp>
        <p:nvCxnSpPr>
          <p:cNvPr id="1299" name="Google Shape;1299;p66"/>
          <p:cNvCxnSpPr/>
          <p:nvPr/>
        </p:nvCxnSpPr>
        <p:spPr>
          <a:xfrm>
            <a:off x="3241509" y="1146866"/>
            <a:ext cx="0" cy="876300"/>
          </a:xfrm>
          <a:prstGeom prst="straightConnector1">
            <a:avLst/>
          </a:prstGeom>
          <a:noFill/>
          <a:ln cap="flat" cmpd="sng" w="76200">
            <a:solidFill>
              <a:srgbClr val="FFC000"/>
            </a:solidFill>
            <a:prstDash val="solid"/>
            <a:miter lim="8000"/>
            <a:headEnd len="sm" w="sm" type="none"/>
            <a:tailEnd len="med" w="med" type="triangle"/>
          </a:ln>
        </p:spPr>
      </p:cxnSp>
      <p:sp>
        <p:nvSpPr>
          <p:cNvPr id="1300" name="Google Shape;1300;p66"/>
          <p:cNvSpPr/>
          <p:nvPr/>
        </p:nvSpPr>
        <p:spPr>
          <a:xfrm>
            <a:off x="4435306" y="2030549"/>
            <a:ext cx="1079504" cy="289414"/>
          </a:xfrm>
          <a:prstGeom prst="rect">
            <a:avLst/>
          </a:prstGeom>
          <a:solidFill>
            <a:srgbClr val="AEAEAE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67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39) Pattern next metal layer</a:t>
            </a:r>
            <a:endParaRPr/>
          </a:p>
        </p:txBody>
      </p:sp>
      <p:sp>
        <p:nvSpPr>
          <p:cNvPr id="1306" name="Google Shape;1306;p67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7" name="Google Shape;1307;p67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8" name="Google Shape;1308;p67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9" name="Google Shape;1309;p67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0" name="Google Shape;1310;p67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1" name="Google Shape;1311;p67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2" name="Google Shape;1312;p67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3" name="Google Shape;1313;p67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4" name="Google Shape;1314;p67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5" name="Google Shape;1315;p67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6" name="Google Shape;1316;p67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7" name="Google Shape;1317;p67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8" name="Google Shape;1318;p67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9" name="Google Shape;1319;p67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0" name="Google Shape;1320;p67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1" name="Google Shape;1321;p67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2" name="Google Shape;1322;p67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3" name="Google Shape;1323;p67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4" name="Google Shape;1324;p67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5" name="Google Shape;1325;p67"/>
          <p:cNvSpPr/>
          <p:nvPr/>
        </p:nvSpPr>
        <p:spPr>
          <a:xfrm>
            <a:off x="1334747" y="3082969"/>
            <a:ext cx="9530499" cy="581059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6" name="Google Shape;1326;p67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7" name="Google Shape;1327;p67"/>
          <p:cNvSpPr/>
          <p:nvPr/>
        </p:nvSpPr>
        <p:spPr>
          <a:xfrm>
            <a:off x="7469850" y="263843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8" name="Google Shape;1328;p67"/>
          <p:cNvSpPr/>
          <p:nvPr/>
        </p:nvSpPr>
        <p:spPr>
          <a:xfrm>
            <a:off x="1332209" y="264539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9" name="Google Shape;1329;p67"/>
          <p:cNvSpPr/>
          <p:nvPr/>
        </p:nvSpPr>
        <p:spPr>
          <a:xfrm>
            <a:off x="5222302" y="267716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0" name="Google Shape;1330;p67"/>
          <p:cNvSpPr/>
          <p:nvPr/>
        </p:nvSpPr>
        <p:spPr>
          <a:xfrm>
            <a:off x="1334747" y="2353550"/>
            <a:ext cx="27901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1" name="Google Shape;1331;p67"/>
          <p:cNvSpPr txBox="1"/>
          <p:nvPr/>
        </p:nvSpPr>
        <p:spPr>
          <a:xfrm>
            <a:off x="1933237" y="2351709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p67"/>
          <p:cNvSpPr/>
          <p:nvPr/>
        </p:nvSpPr>
        <p:spPr>
          <a:xfrm>
            <a:off x="8066083" y="2349019"/>
            <a:ext cx="27901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3" name="Google Shape;1333;p67"/>
          <p:cNvSpPr/>
          <p:nvPr/>
        </p:nvSpPr>
        <p:spPr>
          <a:xfrm>
            <a:off x="5514706" y="2370231"/>
            <a:ext cx="1082037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p68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40) Etch metal layer/Via (again)</a:t>
            </a:r>
            <a:endParaRPr/>
          </a:p>
        </p:txBody>
      </p:sp>
      <p:sp>
        <p:nvSpPr>
          <p:cNvPr id="1339" name="Google Shape;1339;p68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0" name="Google Shape;1340;p68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1" name="Google Shape;1341;p68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2" name="Google Shape;1342;p68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3" name="Google Shape;1343;p68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4" name="Google Shape;1344;p68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5" name="Google Shape;1345;p68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6" name="Google Shape;1346;p68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7" name="Google Shape;1347;p68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8" name="Google Shape;1348;p68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9" name="Google Shape;1349;p68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0" name="Google Shape;1350;p68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1" name="Google Shape;1351;p68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2" name="Google Shape;1352;p68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3" name="Google Shape;1353;p68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68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5" name="Google Shape;1355;p68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68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68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68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68"/>
          <p:cNvSpPr/>
          <p:nvPr/>
        </p:nvSpPr>
        <p:spPr>
          <a:xfrm>
            <a:off x="7469850" y="321118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0" name="Google Shape;1360;p68"/>
          <p:cNvSpPr/>
          <p:nvPr/>
        </p:nvSpPr>
        <p:spPr>
          <a:xfrm>
            <a:off x="1332209" y="321814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1" name="Google Shape;1361;p68"/>
          <p:cNvSpPr/>
          <p:nvPr/>
        </p:nvSpPr>
        <p:spPr>
          <a:xfrm>
            <a:off x="5222302" y="324991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p68"/>
          <p:cNvSpPr/>
          <p:nvPr/>
        </p:nvSpPr>
        <p:spPr>
          <a:xfrm>
            <a:off x="1334747" y="2353550"/>
            <a:ext cx="27901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p68"/>
          <p:cNvSpPr txBox="1"/>
          <p:nvPr/>
        </p:nvSpPr>
        <p:spPr>
          <a:xfrm>
            <a:off x="1933237" y="2351709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Photoresist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4" name="Google Shape;1364;p68"/>
          <p:cNvSpPr/>
          <p:nvPr/>
        </p:nvSpPr>
        <p:spPr>
          <a:xfrm>
            <a:off x="8066083" y="2349019"/>
            <a:ext cx="2790102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5" name="Google Shape;1365;p68"/>
          <p:cNvSpPr/>
          <p:nvPr/>
        </p:nvSpPr>
        <p:spPr>
          <a:xfrm>
            <a:off x="5593619" y="2370231"/>
            <a:ext cx="938266" cy="289414"/>
          </a:xfrm>
          <a:prstGeom prst="rect">
            <a:avLst/>
          </a:prstGeom>
          <a:solidFill>
            <a:srgbClr val="BF4F1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6" name="Google Shape;1366;p68"/>
          <p:cNvSpPr txBox="1"/>
          <p:nvPr/>
        </p:nvSpPr>
        <p:spPr>
          <a:xfrm>
            <a:off x="4623621" y="3266787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7" name="Google Shape;1367;p68"/>
          <p:cNvSpPr/>
          <p:nvPr/>
        </p:nvSpPr>
        <p:spPr>
          <a:xfrm>
            <a:off x="1332209" y="2644806"/>
            <a:ext cx="2790102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8" name="Google Shape;1368;p68"/>
          <p:cNvSpPr/>
          <p:nvPr/>
        </p:nvSpPr>
        <p:spPr>
          <a:xfrm>
            <a:off x="8068051" y="2628362"/>
            <a:ext cx="2790102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9" name="Google Shape;1369;p68"/>
          <p:cNvSpPr/>
          <p:nvPr/>
        </p:nvSpPr>
        <p:spPr>
          <a:xfrm>
            <a:off x="5593619" y="2664313"/>
            <a:ext cx="938265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69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41) Remove Photoresist</a:t>
            </a:r>
            <a:endParaRPr/>
          </a:p>
        </p:txBody>
      </p:sp>
      <p:sp>
        <p:nvSpPr>
          <p:cNvPr id="1375" name="Google Shape;1375;p69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6" name="Google Shape;1376;p69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7" name="Google Shape;1377;p69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8" name="Google Shape;1378;p69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9" name="Google Shape;1379;p69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0" name="Google Shape;1380;p69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p69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p69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3" name="Google Shape;1383;p69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4" name="Google Shape;1384;p69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5" name="Google Shape;1385;p69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6" name="Google Shape;1386;p69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7" name="Google Shape;1387;p69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8" name="Google Shape;1388;p69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9" name="Google Shape;1389;p69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0" name="Google Shape;1390;p69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1" name="Google Shape;1391;p69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2" name="Google Shape;1392;p69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3" name="Google Shape;1393;p69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4" name="Google Shape;1394;p69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5" name="Google Shape;1395;p69"/>
          <p:cNvSpPr/>
          <p:nvPr/>
        </p:nvSpPr>
        <p:spPr>
          <a:xfrm>
            <a:off x="7469850" y="321118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6" name="Google Shape;1396;p69"/>
          <p:cNvSpPr/>
          <p:nvPr/>
        </p:nvSpPr>
        <p:spPr>
          <a:xfrm>
            <a:off x="1332209" y="321814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7" name="Google Shape;1397;p69"/>
          <p:cNvSpPr/>
          <p:nvPr/>
        </p:nvSpPr>
        <p:spPr>
          <a:xfrm>
            <a:off x="5222302" y="3249914"/>
            <a:ext cx="1749873" cy="389268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8" name="Google Shape;1398;p69"/>
          <p:cNvSpPr txBox="1"/>
          <p:nvPr/>
        </p:nvSpPr>
        <p:spPr>
          <a:xfrm>
            <a:off x="4623621" y="3266787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p69"/>
          <p:cNvSpPr/>
          <p:nvPr/>
        </p:nvSpPr>
        <p:spPr>
          <a:xfrm>
            <a:off x="1332209" y="2644806"/>
            <a:ext cx="2790102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0" name="Google Shape;1400;p69"/>
          <p:cNvSpPr/>
          <p:nvPr/>
        </p:nvSpPr>
        <p:spPr>
          <a:xfrm>
            <a:off x="8068051" y="2628362"/>
            <a:ext cx="2790102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1" name="Google Shape;1401;p69"/>
          <p:cNvSpPr/>
          <p:nvPr/>
        </p:nvSpPr>
        <p:spPr>
          <a:xfrm>
            <a:off x="5593619" y="2664313"/>
            <a:ext cx="938265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70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42) Electroplate with Copper</a:t>
            </a:r>
            <a:endParaRPr/>
          </a:p>
        </p:txBody>
      </p:sp>
      <p:sp>
        <p:nvSpPr>
          <p:cNvPr id="1407" name="Google Shape;1407;p70"/>
          <p:cNvSpPr/>
          <p:nvPr/>
        </p:nvSpPr>
        <p:spPr>
          <a:xfrm>
            <a:off x="1334747" y="4877901"/>
            <a:ext cx="9530499" cy="1894788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8" name="Google Shape;1408;p70"/>
          <p:cNvSpPr txBox="1"/>
          <p:nvPr/>
        </p:nvSpPr>
        <p:spPr>
          <a:xfrm>
            <a:off x="4623621" y="6334736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9" name="Google Shape;1409;p70"/>
          <p:cNvSpPr/>
          <p:nvPr/>
        </p:nvSpPr>
        <p:spPr>
          <a:xfrm>
            <a:off x="1334746" y="4206970"/>
            <a:ext cx="3101551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0" name="Google Shape;1410;p70"/>
          <p:cNvSpPr txBox="1"/>
          <p:nvPr/>
        </p:nvSpPr>
        <p:spPr>
          <a:xfrm>
            <a:off x="1409146" y="4533039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1" name="Google Shape;1411;p70"/>
          <p:cNvSpPr/>
          <p:nvPr/>
        </p:nvSpPr>
        <p:spPr>
          <a:xfrm>
            <a:off x="7829950" y="4200879"/>
            <a:ext cx="3035300" cy="68311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2" name="Google Shape;1412;p70"/>
          <p:cNvSpPr/>
          <p:nvPr/>
        </p:nvSpPr>
        <p:spPr>
          <a:xfrm>
            <a:off x="5515793" y="4639286"/>
            <a:ext cx="1234650" cy="23531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3" name="Google Shape;1413;p70"/>
          <p:cNvSpPr txBox="1"/>
          <p:nvPr/>
        </p:nvSpPr>
        <p:spPr>
          <a:xfrm>
            <a:off x="5733284" y="4572286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4" name="Google Shape;1414;p70"/>
          <p:cNvSpPr/>
          <p:nvPr/>
        </p:nvSpPr>
        <p:spPr>
          <a:xfrm>
            <a:off x="5515797" y="4345586"/>
            <a:ext cx="1234650" cy="289414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5" name="Google Shape;1415;p70"/>
          <p:cNvSpPr txBox="1"/>
          <p:nvPr/>
        </p:nvSpPr>
        <p:spPr>
          <a:xfrm>
            <a:off x="4619551" y="430562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6" name="Google Shape;1416;p70"/>
          <p:cNvSpPr/>
          <p:nvPr/>
        </p:nvSpPr>
        <p:spPr>
          <a:xfrm>
            <a:off x="4436285" y="4869936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7" name="Google Shape;1417;p70"/>
          <p:cNvSpPr/>
          <p:nvPr/>
        </p:nvSpPr>
        <p:spPr>
          <a:xfrm>
            <a:off x="6750446" y="4877901"/>
            <a:ext cx="1079503" cy="358503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8" name="Google Shape;1418;p70"/>
          <p:cNvSpPr txBox="1"/>
          <p:nvPr/>
        </p:nvSpPr>
        <p:spPr>
          <a:xfrm>
            <a:off x="3499606" y="4879839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9" name="Google Shape;1419;p70"/>
          <p:cNvSpPr/>
          <p:nvPr/>
        </p:nvSpPr>
        <p:spPr>
          <a:xfrm>
            <a:off x="1334747" y="3652572"/>
            <a:ext cx="3101550" cy="55439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0" name="Google Shape;1420;p70"/>
          <p:cNvSpPr/>
          <p:nvPr/>
        </p:nvSpPr>
        <p:spPr>
          <a:xfrm>
            <a:off x="7829944" y="3646022"/>
            <a:ext cx="3035301" cy="569828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1" name="Google Shape;1421;p70"/>
          <p:cNvSpPr txBox="1"/>
          <p:nvPr/>
        </p:nvSpPr>
        <p:spPr>
          <a:xfrm>
            <a:off x="2078173" y="3877597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p70"/>
          <p:cNvSpPr/>
          <p:nvPr/>
        </p:nvSpPr>
        <p:spPr>
          <a:xfrm>
            <a:off x="5518970" y="3649267"/>
            <a:ext cx="1228200" cy="684767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3" name="Google Shape;1423;p70"/>
          <p:cNvSpPr/>
          <p:nvPr/>
        </p:nvSpPr>
        <p:spPr>
          <a:xfrm>
            <a:off x="4435306" y="3646022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4" name="Google Shape;1424;p70"/>
          <p:cNvSpPr/>
          <p:nvPr/>
        </p:nvSpPr>
        <p:spPr>
          <a:xfrm>
            <a:off x="6750443" y="3652572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5" name="Google Shape;1425;p70"/>
          <p:cNvSpPr txBox="1"/>
          <p:nvPr/>
        </p:nvSpPr>
        <p:spPr>
          <a:xfrm>
            <a:off x="6367848" y="4072472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6" name="Google Shape;1426;p70"/>
          <p:cNvSpPr txBox="1"/>
          <p:nvPr/>
        </p:nvSpPr>
        <p:spPr>
          <a:xfrm>
            <a:off x="5218359" y="3174836"/>
            <a:ext cx="18446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p70"/>
          <p:cNvSpPr/>
          <p:nvPr/>
        </p:nvSpPr>
        <p:spPr>
          <a:xfrm>
            <a:off x="7469850" y="3211183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8" name="Google Shape;1428;p70"/>
          <p:cNvSpPr/>
          <p:nvPr/>
        </p:nvSpPr>
        <p:spPr>
          <a:xfrm>
            <a:off x="1332209" y="3218142"/>
            <a:ext cx="3382396" cy="436461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9" name="Google Shape;1429;p70"/>
          <p:cNvSpPr/>
          <p:nvPr/>
        </p:nvSpPr>
        <p:spPr>
          <a:xfrm>
            <a:off x="5222302" y="3214888"/>
            <a:ext cx="1749873" cy="424294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0" name="Google Shape;1430;p70"/>
          <p:cNvSpPr txBox="1"/>
          <p:nvPr/>
        </p:nvSpPr>
        <p:spPr>
          <a:xfrm>
            <a:off x="4623621" y="3284558"/>
            <a:ext cx="29527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1" name="Google Shape;1431;p70"/>
          <p:cNvSpPr/>
          <p:nvPr/>
        </p:nvSpPr>
        <p:spPr>
          <a:xfrm>
            <a:off x="1332209" y="2644806"/>
            <a:ext cx="2790102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2" name="Google Shape;1432;p70"/>
          <p:cNvSpPr/>
          <p:nvPr/>
        </p:nvSpPr>
        <p:spPr>
          <a:xfrm>
            <a:off x="8068051" y="2628362"/>
            <a:ext cx="2790102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3" name="Google Shape;1433;p70"/>
          <p:cNvSpPr/>
          <p:nvPr/>
        </p:nvSpPr>
        <p:spPr>
          <a:xfrm>
            <a:off x="5593619" y="2664313"/>
            <a:ext cx="938265" cy="574976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4" name="Google Shape;1434;p70"/>
          <p:cNvSpPr/>
          <p:nvPr/>
        </p:nvSpPr>
        <p:spPr>
          <a:xfrm>
            <a:off x="1332209" y="2077844"/>
            <a:ext cx="9527582" cy="574976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5" name="Google Shape;1435;p70"/>
          <p:cNvSpPr/>
          <p:nvPr/>
        </p:nvSpPr>
        <p:spPr>
          <a:xfrm>
            <a:off x="4122311" y="2636667"/>
            <a:ext cx="1469670" cy="574976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6" name="Google Shape;1436;p70"/>
          <p:cNvSpPr/>
          <p:nvPr/>
        </p:nvSpPr>
        <p:spPr>
          <a:xfrm>
            <a:off x="6548345" y="2636125"/>
            <a:ext cx="1518067" cy="574976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7" name="Google Shape;1437;p70"/>
          <p:cNvSpPr/>
          <p:nvPr/>
        </p:nvSpPr>
        <p:spPr>
          <a:xfrm>
            <a:off x="6961111" y="3203338"/>
            <a:ext cx="518761" cy="432591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8" name="Google Shape;1438;p70"/>
          <p:cNvSpPr/>
          <p:nvPr/>
        </p:nvSpPr>
        <p:spPr>
          <a:xfrm>
            <a:off x="4717650" y="3208242"/>
            <a:ext cx="518761" cy="432591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2" name="Shape 1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" name="Google Shape;1443;p71"/>
          <p:cNvSpPr txBox="1"/>
          <p:nvPr>
            <p:ph type="title"/>
          </p:nvPr>
        </p:nvSpPr>
        <p:spPr>
          <a:xfrm>
            <a:off x="834203" y="-21233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en-US"/>
              <a:t>43) CMP to remove excess copper</a:t>
            </a:r>
            <a:endParaRPr/>
          </a:p>
        </p:txBody>
      </p:sp>
      <p:sp>
        <p:nvSpPr>
          <p:cNvPr id="1444" name="Google Shape;1444;p71"/>
          <p:cNvSpPr/>
          <p:nvPr/>
        </p:nvSpPr>
        <p:spPr>
          <a:xfrm>
            <a:off x="1334747" y="4637269"/>
            <a:ext cx="9530400" cy="1894800"/>
          </a:xfrm>
          <a:prstGeom prst="rect">
            <a:avLst/>
          </a:prstGeom>
          <a:solidFill>
            <a:srgbClr val="43AFE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5" name="Google Shape;1445;p71"/>
          <p:cNvSpPr txBox="1"/>
          <p:nvPr/>
        </p:nvSpPr>
        <p:spPr>
          <a:xfrm>
            <a:off x="4623621" y="6094104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P-Type 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6" name="Google Shape;1446;p71"/>
          <p:cNvSpPr/>
          <p:nvPr/>
        </p:nvSpPr>
        <p:spPr>
          <a:xfrm>
            <a:off x="1334746" y="3966338"/>
            <a:ext cx="31017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7" name="Google Shape;1447;p71"/>
          <p:cNvSpPr txBox="1"/>
          <p:nvPr/>
        </p:nvSpPr>
        <p:spPr>
          <a:xfrm>
            <a:off x="1409146" y="4292407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8" name="Google Shape;1448;p71"/>
          <p:cNvSpPr/>
          <p:nvPr/>
        </p:nvSpPr>
        <p:spPr>
          <a:xfrm>
            <a:off x="7829950" y="3960247"/>
            <a:ext cx="3035400" cy="683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9" name="Google Shape;1449;p71"/>
          <p:cNvSpPr/>
          <p:nvPr/>
        </p:nvSpPr>
        <p:spPr>
          <a:xfrm>
            <a:off x="5515793" y="4398654"/>
            <a:ext cx="1234800" cy="235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0" name="Google Shape;1450;p71"/>
          <p:cNvSpPr txBox="1"/>
          <p:nvPr/>
        </p:nvSpPr>
        <p:spPr>
          <a:xfrm>
            <a:off x="5733284" y="4331654"/>
            <a:ext cx="798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1" name="Google Shape;1451;p71"/>
          <p:cNvSpPr/>
          <p:nvPr/>
        </p:nvSpPr>
        <p:spPr>
          <a:xfrm>
            <a:off x="5515797" y="4104954"/>
            <a:ext cx="1234800" cy="289500"/>
          </a:xfrm>
          <a:prstGeom prst="rect">
            <a:avLst/>
          </a:prstGeom>
          <a:solidFill>
            <a:srgbClr val="7F340D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2" name="Google Shape;1452;p71"/>
          <p:cNvSpPr txBox="1"/>
          <p:nvPr/>
        </p:nvSpPr>
        <p:spPr>
          <a:xfrm>
            <a:off x="4619551" y="4064992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Polysilicon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3" name="Google Shape;1453;p71"/>
          <p:cNvSpPr/>
          <p:nvPr/>
        </p:nvSpPr>
        <p:spPr>
          <a:xfrm>
            <a:off x="4436285" y="4629304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4" name="Google Shape;1454;p71"/>
          <p:cNvSpPr/>
          <p:nvPr/>
        </p:nvSpPr>
        <p:spPr>
          <a:xfrm>
            <a:off x="6750446" y="4637269"/>
            <a:ext cx="1079400" cy="358500"/>
          </a:xfrm>
          <a:prstGeom prst="rect">
            <a:avLst/>
          </a:prstGeom>
          <a:solidFill>
            <a:srgbClr val="43D65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5" name="Google Shape;1455;p71"/>
          <p:cNvSpPr txBox="1"/>
          <p:nvPr/>
        </p:nvSpPr>
        <p:spPr>
          <a:xfrm>
            <a:off x="3499606" y="4639207"/>
            <a:ext cx="295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N-doped Si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6" name="Google Shape;1456;p71"/>
          <p:cNvSpPr/>
          <p:nvPr/>
        </p:nvSpPr>
        <p:spPr>
          <a:xfrm>
            <a:off x="1334747" y="3411940"/>
            <a:ext cx="3101700" cy="5544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7" name="Google Shape;1457;p71"/>
          <p:cNvSpPr/>
          <p:nvPr/>
        </p:nvSpPr>
        <p:spPr>
          <a:xfrm>
            <a:off x="7829944" y="3405390"/>
            <a:ext cx="3035400" cy="5697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8" name="Google Shape;1458;p71"/>
          <p:cNvSpPr txBox="1"/>
          <p:nvPr/>
        </p:nvSpPr>
        <p:spPr>
          <a:xfrm>
            <a:off x="2078173" y="3636965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Insulating Layer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9" name="Google Shape;1459;p71"/>
          <p:cNvSpPr/>
          <p:nvPr/>
        </p:nvSpPr>
        <p:spPr>
          <a:xfrm>
            <a:off x="5518970" y="3408635"/>
            <a:ext cx="1228200" cy="684900"/>
          </a:xfrm>
          <a:prstGeom prst="rect">
            <a:avLst/>
          </a:prstGeom>
          <a:solidFill>
            <a:srgbClr val="747474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0" name="Google Shape;1460;p71"/>
          <p:cNvSpPr/>
          <p:nvPr/>
        </p:nvSpPr>
        <p:spPr>
          <a:xfrm>
            <a:off x="4435306" y="3405390"/>
            <a:ext cx="1079400" cy="12222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1" name="Google Shape;1461;p71"/>
          <p:cNvSpPr/>
          <p:nvPr/>
        </p:nvSpPr>
        <p:spPr>
          <a:xfrm>
            <a:off x="6750443" y="3411940"/>
            <a:ext cx="1062300" cy="1209000"/>
          </a:xfrm>
          <a:prstGeom prst="rect">
            <a:avLst/>
          </a:prstGeom>
          <a:solidFill>
            <a:srgbClr val="D0D0D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2" name="Google Shape;1462;p71"/>
          <p:cNvSpPr txBox="1"/>
          <p:nvPr/>
        </p:nvSpPr>
        <p:spPr>
          <a:xfrm>
            <a:off x="6367848" y="3831840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3" name="Google Shape;1463;p71"/>
          <p:cNvSpPr txBox="1"/>
          <p:nvPr/>
        </p:nvSpPr>
        <p:spPr>
          <a:xfrm>
            <a:off x="5218359" y="2934204"/>
            <a:ext cx="1844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4" name="Google Shape;1464;p71"/>
          <p:cNvSpPr/>
          <p:nvPr/>
        </p:nvSpPr>
        <p:spPr>
          <a:xfrm>
            <a:off x="7469850" y="2970551"/>
            <a:ext cx="3382500" cy="4365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5" name="Google Shape;1465;p71"/>
          <p:cNvSpPr/>
          <p:nvPr/>
        </p:nvSpPr>
        <p:spPr>
          <a:xfrm>
            <a:off x="1332209" y="2977510"/>
            <a:ext cx="3382500" cy="4365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6" name="Google Shape;1466;p71"/>
          <p:cNvSpPr/>
          <p:nvPr/>
        </p:nvSpPr>
        <p:spPr>
          <a:xfrm>
            <a:off x="5222302" y="2974256"/>
            <a:ext cx="1749900" cy="4242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7" name="Google Shape;1467;p71"/>
          <p:cNvSpPr txBox="1"/>
          <p:nvPr/>
        </p:nvSpPr>
        <p:spPr>
          <a:xfrm>
            <a:off x="4623621" y="3043926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SiO2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8" name="Google Shape;1468;p71"/>
          <p:cNvSpPr/>
          <p:nvPr/>
        </p:nvSpPr>
        <p:spPr>
          <a:xfrm>
            <a:off x="1332209" y="2404174"/>
            <a:ext cx="2790000" cy="575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9" name="Google Shape;1469;p71"/>
          <p:cNvSpPr/>
          <p:nvPr/>
        </p:nvSpPr>
        <p:spPr>
          <a:xfrm>
            <a:off x="8068051" y="2387730"/>
            <a:ext cx="2790000" cy="575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0" name="Google Shape;1470;p71"/>
          <p:cNvSpPr/>
          <p:nvPr/>
        </p:nvSpPr>
        <p:spPr>
          <a:xfrm>
            <a:off x="5593619" y="2423681"/>
            <a:ext cx="938400" cy="575100"/>
          </a:xfrm>
          <a:prstGeom prst="rect">
            <a:avLst/>
          </a:prstGeom>
          <a:solidFill>
            <a:srgbClr val="1F5C99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1" name="Google Shape;1471;p71"/>
          <p:cNvSpPr/>
          <p:nvPr/>
        </p:nvSpPr>
        <p:spPr>
          <a:xfrm>
            <a:off x="4122311" y="2396035"/>
            <a:ext cx="1469700" cy="575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2" name="Google Shape;1472;p71"/>
          <p:cNvSpPr/>
          <p:nvPr/>
        </p:nvSpPr>
        <p:spPr>
          <a:xfrm>
            <a:off x="6548345" y="2395493"/>
            <a:ext cx="1518000" cy="5751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3" name="Google Shape;1473;p71"/>
          <p:cNvSpPr/>
          <p:nvPr/>
        </p:nvSpPr>
        <p:spPr>
          <a:xfrm>
            <a:off x="6961111" y="2962706"/>
            <a:ext cx="518700" cy="432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71"/>
          <p:cNvSpPr/>
          <p:nvPr/>
        </p:nvSpPr>
        <p:spPr>
          <a:xfrm>
            <a:off x="4717650" y="2967610"/>
            <a:ext cx="518700" cy="4326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71"/>
          <p:cNvSpPr txBox="1"/>
          <p:nvPr/>
        </p:nvSpPr>
        <p:spPr>
          <a:xfrm>
            <a:off x="3493601" y="2977263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71"/>
          <p:cNvSpPr txBox="1"/>
          <p:nvPr/>
        </p:nvSpPr>
        <p:spPr>
          <a:xfrm>
            <a:off x="3380771" y="2513407"/>
            <a:ext cx="295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1" name="Google Shape;1481;g2d8163c02ab_1_10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en-US"/>
              <a:t>(Repeat)</a:t>
            </a:r>
            <a:r>
              <a:rPr baseline="30000" lang="en-US"/>
              <a:t>15</a:t>
            </a:r>
            <a:endParaRPr baseline="3000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ndefined" id="1486" name="Google Shape;1486;p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68725" y="0"/>
            <a:ext cx="46545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0" name="Shape 1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1" name="Google Shape;1491;p73"/>
          <p:cNvSpPr txBox="1"/>
          <p:nvPr>
            <p:ph type="ctrTitle"/>
          </p:nvPr>
        </p:nvSpPr>
        <p:spPr>
          <a:xfrm>
            <a:off x="640080" y="325369"/>
            <a:ext cx="4368602" cy="195684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 sz="5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Questions?</a:t>
            </a:r>
            <a:endParaRPr/>
          </a:p>
        </p:txBody>
      </p:sp>
      <p:sp>
        <p:nvSpPr>
          <p:cNvPr id="1492" name="Google Shape;1492;p73"/>
          <p:cNvSpPr txBox="1"/>
          <p:nvPr/>
        </p:nvSpPr>
        <p:spPr>
          <a:xfrm>
            <a:off x="640080" y="2872899"/>
            <a:ext cx="4243589" cy="3320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 qr code on a blue background&#10;&#10;Description automatically generated" id="1493" name="Google Shape;1493;p73"/>
          <p:cNvPicPr preferRelativeResize="0"/>
          <p:nvPr/>
        </p:nvPicPr>
        <p:blipFill rotWithShape="1">
          <a:blip r:embed="rId3">
            <a:alphaModFix/>
          </a:blip>
          <a:srcRect b="0" l="0" r="0" t="302"/>
          <a:stretch/>
        </p:blipFill>
        <p:spPr>
          <a:xfrm>
            <a:off x="5311702" y="10"/>
            <a:ext cx="6878775" cy="6857990"/>
          </a:xfrm>
          <a:custGeom>
            <a:rect b="b" l="l" r="r" t="t"/>
            <a:pathLst>
              <a:path extrusionOk="0" h="6858000" w="6878775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2d8163c02ab_1_2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Final Packaging</a:t>
            </a:r>
            <a:endParaRPr/>
          </a:p>
        </p:txBody>
      </p:sp>
      <p:pic>
        <p:nvPicPr>
          <p:cNvPr id="1499" name="Google Shape;1499;g2d8163c02ab_1_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8200" y="2368622"/>
            <a:ext cx="10609725" cy="395885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g2d82c068f28_0_3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Which Techniques?</a:t>
            </a:r>
            <a:endParaRPr/>
          </a:p>
        </p:txBody>
      </p:sp>
      <p:sp>
        <p:nvSpPr>
          <p:cNvPr id="1505" name="Google Shape;1505;g2d82c068f28_0_3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Wirebond 				(Simple)</a:t>
            </a:r>
            <a:endParaRPr/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Solder					(Hard)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Wave solder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Solder Balls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Wafer bonding		(Insane)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W2W</a:t>
            </a:r>
            <a:endParaRPr/>
          </a:p>
          <a:p>
            <a:pPr indent="-3429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AutoNum type="alphaLcPeriod"/>
            </a:pPr>
            <a:r>
              <a:rPr lang="en-US"/>
              <a:t>C2W/C2C</a:t>
            </a:r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2d8163c02ab_1_139"/>
          <p:cNvSpPr txBox="1"/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1511" name="Google Shape;1511;g2d8163c02ab_1_139"/>
          <p:cNvSpPr txBox="1"/>
          <p:nvPr>
            <p:ph idx="1" type="body"/>
          </p:nvPr>
        </p:nvSpPr>
        <p:spPr>
          <a:xfrm>
            <a:off x="838200" y="9947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Wirebond															Solder						</a:t>
            </a:r>
            <a:endParaRPr/>
          </a:p>
        </p:txBody>
      </p:sp>
      <p:pic>
        <p:nvPicPr>
          <p:cNvPr id="1512" name="Google Shape;1512;g2d8163c02ab_1_1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0426" y="1528100"/>
            <a:ext cx="3652300" cy="23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3" name="Google Shape;1513;g2d8163c02ab_1_1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39762" y="4086803"/>
            <a:ext cx="3277873" cy="2663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4" name="Google Shape;1514;g2d8163c02ab_1_1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50638" y="1528100"/>
            <a:ext cx="3381174" cy="253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5" name="Google Shape;1515;g2d8163c02ab_1_1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334188" y="4266387"/>
            <a:ext cx="3277886" cy="2356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19" name="Shape 1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Google Shape;1520;g2d8163c02ab_1_129"/>
          <p:cNvSpPr txBox="1"/>
          <p:nvPr>
            <p:ph type="title"/>
          </p:nvPr>
        </p:nvSpPr>
        <p:spPr>
          <a:xfrm>
            <a:off x="838200" y="0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1521" name="Google Shape;1521;g2d8163c02ab_1_129"/>
          <p:cNvSpPr txBox="1"/>
          <p:nvPr>
            <p:ph idx="1" type="body"/>
          </p:nvPr>
        </p:nvSpPr>
        <p:spPr>
          <a:xfrm>
            <a:off x="838200" y="9947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457200" lvl="0" marL="3657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Wafer Bond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522" name="Google Shape;1522;g2d8163c02ab_1_1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24013" y="1689325"/>
            <a:ext cx="8943975" cy="440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7" name="Google Shape;1527;g2d8163c02ab_1_14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Wire bonding</a:t>
            </a:r>
            <a:endParaRPr/>
          </a:p>
        </p:txBody>
      </p:sp>
      <p:sp>
        <p:nvSpPr>
          <p:cNvPr id="1528" name="Google Shape;1528;g2d8163c02ab_1_149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Pros: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Cheap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Common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Cons: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Low density (~1-5mm)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(Often) Poor Thermal Performance</a:t>
            </a:r>
            <a:endParaRPr/>
          </a:p>
        </p:txBody>
      </p:sp>
      <p:pic>
        <p:nvPicPr>
          <p:cNvPr id="1529" name="Google Shape;1529;g2d8163c02ab_1_1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47922" y="1770575"/>
            <a:ext cx="5685999" cy="248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2d8163c02ab_1_15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Wire bonding</a:t>
            </a:r>
            <a:endParaRPr/>
          </a:p>
        </p:txBody>
      </p:sp>
      <p:sp>
        <p:nvSpPr>
          <p:cNvPr id="1535" name="Google Shape;1535;g2d8163c02ab_1_155"/>
          <p:cNvSpPr txBox="1"/>
          <p:nvPr>
            <p:ph idx="1" type="body"/>
          </p:nvPr>
        </p:nvSpPr>
        <p:spPr>
          <a:xfrm>
            <a:off x="838200" y="1825625"/>
            <a:ext cx="112671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Materials: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-Gold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-Copper *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Cost: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&lt;$1/Chip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Used in &gt;80% of chips!		   </a:t>
            </a:r>
            <a:r>
              <a:rPr lang="en-US" sz="2300"/>
              <a:t>Wedge Bond ($$)					   Ball Bond ($)</a:t>
            </a:r>
            <a:endParaRPr sz="2300"/>
          </a:p>
        </p:txBody>
      </p:sp>
      <p:pic>
        <p:nvPicPr>
          <p:cNvPr id="1536" name="Google Shape;1536;g2d8163c02ab_1_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0500" y="218798"/>
            <a:ext cx="5939176" cy="334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7" name="Google Shape;1537;g2d8163c02ab_1_1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10775" y="4856750"/>
            <a:ext cx="6994401" cy="191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g2d82c068f28_0_5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Wedge bonding</a:t>
            </a:r>
            <a:endParaRPr/>
          </a:p>
        </p:txBody>
      </p:sp>
      <p:pic>
        <p:nvPicPr>
          <p:cNvPr id="1543" name="Google Shape;1543;g2d82c068f28_0_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400" y="1527800"/>
            <a:ext cx="6757575" cy="4576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4" name="Google Shape;1544;g2d82c068f28_0_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96175" y="1950614"/>
            <a:ext cx="4968224" cy="373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g2d82c068f28_0_66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Ball bonding</a:t>
            </a:r>
            <a:endParaRPr/>
          </a:p>
        </p:txBody>
      </p:sp>
      <p:pic>
        <p:nvPicPr>
          <p:cNvPr id="1550" name="Google Shape;1550;g2d82c068f28_0_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27813" y="1425200"/>
            <a:ext cx="8136373" cy="4862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54" name="Shape 1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5" name="Google Shape;1555;g2d82c068f28_0_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Wire bonding</a:t>
            </a:r>
            <a:endParaRPr/>
          </a:p>
        </p:txBody>
      </p:sp>
      <p:graphicFrame>
        <p:nvGraphicFramePr>
          <p:cNvPr id="1556" name="Google Shape;1556;g2d82c068f28_0_48"/>
          <p:cNvGraphicFramePr/>
          <p:nvPr/>
        </p:nvGraphicFramePr>
        <p:xfrm>
          <a:off x="965175" y="1690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{1F1C07C2-4E4A-4A29-87E5-37C8134161D4}</a:tableStyleId>
              </a:tblPr>
              <a:tblGrid>
                <a:gridCol w="2157125"/>
                <a:gridCol w="2047450"/>
                <a:gridCol w="1547775"/>
                <a:gridCol w="1547775"/>
                <a:gridCol w="2693350"/>
              </a:tblGrid>
              <a:tr h="119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Wire Bonding Method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Operating Temperature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Wire Materials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Pad Materials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Note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Thermo-compression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300-500°C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Au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Al, Au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High pressure, no ultrasonic energy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Ultrasonic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25°C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Au, Al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Al, Au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Low pressure in ultrasonic energy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196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Thermo-sonic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100-240°C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Au, Cu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Al, Au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200"/>
                        <a:buFont typeface="Arial"/>
                        <a:buNone/>
                      </a:pPr>
                      <a:r>
                        <a:rPr lang="en-US" sz="2200" u="none" cap="none" strike="noStrike"/>
                        <a:t>Low pressure in ultrasonic energy</a:t>
                      </a:r>
                      <a:endParaRPr sz="2200" u="none" cap="none" strike="noStrike"/>
                    </a:p>
                  </a:txBody>
                  <a:tcPr marT="91425" marB="91425" marR="91425" marL="91425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2d8163c02ab_1_16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Techniques</a:t>
            </a:r>
            <a:endParaRPr/>
          </a:p>
        </p:txBody>
      </p:sp>
      <p:sp>
        <p:nvSpPr>
          <p:cNvPr id="1562" name="Google Shape;1562;g2d8163c02ab_1_163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Reflow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-Surface Packaging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-Cheap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-Reliable</a:t>
            </a:r>
            <a:endParaRPr/>
          </a:p>
        </p:txBody>
      </p:sp>
      <p:pic>
        <p:nvPicPr>
          <p:cNvPr id="1563" name="Google Shape;1563;g2d8163c02ab_1_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7013" y="1767300"/>
            <a:ext cx="5866787" cy="435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g2d8163c02ab_1_17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Techniques</a:t>
            </a:r>
            <a:endParaRPr/>
          </a:p>
        </p:txBody>
      </p:sp>
      <p:sp>
        <p:nvSpPr>
          <p:cNvPr id="1569" name="Google Shape;1569;g2d8163c02ab_1_170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Balls/Microbumps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“Flip Chip”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Alignment Requirement?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	Improved Thermal Pathways</a:t>
            </a:r>
            <a:endParaRPr/>
          </a:p>
        </p:txBody>
      </p:sp>
      <p:pic>
        <p:nvPicPr>
          <p:cNvPr id="1570" name="Google Shape;1570;g2d8163c02ab_1_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69202" y="1327801"/>
            <a:ext cx="5698749" cy="435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74" name="Shape 1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5" name="Google Shape;1575;g2d82c068f28_0_7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Techniques</a:t>
            </a:r>
            <a:endParaRPr/>
          </a:p>
        </p:txBody>
      </p:sp>
      <p:pic>
        <p:nvPicPr>
          <p:cNvPr id="1576" name="Google Shape;1576;g2d82c068f28_0_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3671" y="2154350"/>
            <a:ext cx="5813124" cy="3267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7" name="Google Shape;1577;g2d82c068f28_0_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44225" y="2154350"/>
            <a:ext cx="5813126" cy="32715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2d8163c02ab_1_17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Techniques</a:t>
            </a:r>
            <a:endParaRPr/>
          </a:p>
        </p:txBody>
      </p:sp>
      <p:sp>
        <p:nvSpPr>
          <p:cNvPr id="1583" name="Google Shape;1583;g2d8163c02ab_1_177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Solder Balls/Microbumps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1584" name="Google Shape;1584;g2d8163c02ab_1_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46800" y="1825625"/>
            <a:ext cx="6096000" cy="4572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9" name="Google Shape;1589;g2d8163c02ab_1_1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Hybrid Bonding</a:t>
            </a:r>
            <a:endParaRPr/>
          </a:p>
        </p:txBody>
      </p:sp>
      <p:sp>
        <p:nvSpPr>
          <p:cNvPr id="1590" name="Google Shape;1590;g2d8163c02ab_1_1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High Price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/>
              <a:t>Tight interconnects (400nm?)</a:t>
            </a:r>
            <a:br>
              <a:rPr lang="en-US"/>
            </a:br>
            <a:endParaRPr/>
          </a:p>
        </p:txBody>
      </p:sp>
      <p:pic>
        <p:nvPicPr>
          <p:cNvPr id="1591" name="Google Shape;1591;g2d8163c02ab_1_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35700" y="188624"/>
            <a:ext cx="4315375" cy="316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2d82c068f28_0_16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br>
              <a:rPr lang="en-US"/>
            </a:br>
            <a:endParaRPr/>
          </a:p>
        </p:txBody>
      </p:sp>
      <p:pic>
        <p:nvPicPr>
          <p:cNvPr id="1597" name="Google Shape;1597;g2d82c068f28_0_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g2d82c068f28_0_23"/>
          <p:cNvSpPr txBox="1"/>
          <p:nvPr/>
        </p:nvSpPr>
        <p:spPr>
          <a:xfrm>
            <a:off x="936950" y="3770050"/>
            <a:ext cx="10126500" cy="83096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https://youtu.be/2ACiuKgYUkI?si=JdFd24_P_okyt6ix&amp;t=864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2024-09-09T23:08:30Z</dcterms:created>
  <dc:creator>Kendra, Jonas</dc:creator>
</cp:coreProperties>
</file>