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</p:sldIdLst>
  <p:sldSz cy="6858000" cx="12192000"/>
  <p:notesSz cx="6858000" cy="9144000"/>
  <p:embeddedFontLst>
    <p:embeddedFont>
      <p:font typeface="Quattrocento Sans"/>
      <p:regular r:id="rId47"/>
      <p:bold r:id="rId48"/>
      <p:italic r:id="rId49"/>
      <p:boldItalic r:id="rId5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A4A3A4"/>
          </p15:clr>
        </p15:guide>
        <p15:guide id="2" pos="4800">
          <p15:clr>
            <a:srgbClr val="A4A3A4"/>
          </p15:clr>
        </p15:guide>
      </p15:sldGuideLst>
    </p:ext>
    <p:ext uri="GoogleSlidesCustomDataVersion2">
      <go:slidesCustomData xmlns:go="http://customooxmlschemas.google.com/" r:id="rId51" roundtripDataSignature="AMtx7mjdPkbULFjx94dGOdHoGHkKoe0s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5FA5206-BCD4-431C-B863-CEBB63F1BF1B}">
  <a:tblStyle styleId="{F5FA5206-BCD4-431C-B863-CEBB63F1BF1B}" styleName="Table_0">
    <a:wholeTbl>
      <a:tcTxStyle b="off" i="off">
        <a:font>
          <a:latin typeface="Segoe UI"/>
          <a:ea typeface="Segoe UI"/>
          <a:cs typeface="Segoe U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Segoe UI"/>
          <a:ea typeface="Segoe UI"/>
          <a:cs typeface="Segoe U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Segoe UI"/>
          <a:ea typeface="Segoe UI"/>
          <a:cs typeface="Segoe U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Segoe UI"/>
          <a:ea typeface="Segoe UI"/>
          <a:cs typeface="Segoe U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Segoe UI"/>
          <a:ea typeface="Segoe UI"/>
          <a:cs typeface="Segoe U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480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QuattrocentoSans-bold.fntdata"/><Relationship Id="rId47" Type="http://schemas.openxmlformats.org/officeDocument/2006/relationships/font" Target="fonts/QuattrocentoSans-regular.fntdata"/><Relationship Id="rId49" Type="http://schemas.openxmlformats.org/officeDocument/2006/relationships/font" Target="fonts/QuattrocentoSans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customschemas.google.com/relationships/presentationmetadata" Target="metadata"/><Relationship Id="rId50" Type="http://schemas.openxmlformats.org/officeDocument/2006/relationships/font" Target="fonts/QuattrocentoSans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h23f175e6f2ec5afb_1_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h23f175e6f2ec5afb_1_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h23f175e6f2ec5afb_1_1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h23f175e6f2ec5afb_3_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h23f175e6f2ec5afb_3_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h23f175e6f2ec5afb_3_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4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4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4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5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h23f175e6f2ec5afb_3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h23f175e6f2ec5afb_3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2"/>
          <p:cNvSpPr txBox="1"/>
          <p:nvPr>
            <p:ph type="title"/>
          </p:nvPr>
        </p:nvSpPr>
        <p:spPr>
          <a:xfrm>
            <a:off x="448056" y="2551176"/>
            <a:ext cx="9922447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Quattrocento Sans"/>
              <a:buNone/>
              <a:defRPr b="0" sz="54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52"/>
          <p:cNvSpPr txBox="1"/>
          <p:nvPr>
            <p:ph idx="1" type="body"/>
          </p:nvPr>
        </p:nvSpPr>
        <p:spPr>
          <a:xfrm>
            <a:off x="448056" y="3575304"/>
            <a:ext cx="9921943" cy="86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462A1"/>
              </a:buClr>
              <a:buSzPts val="2400"/>
              <a:buFont typeface="Quattrocento Sans"/>
              <a:buNone/>
              <a:defRPr sz="2400">
                <a:solidFill>
                  <a:srgbClr val="0462A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228600" lvl="8" marL="4114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  <p:pic>
        <p:nvPicPr>
          <p:cNvPr id="19" name="Google Shape;19;p5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6838" y="422153"/>
            <a:ext cx="3022113" cy="664614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20" name="Google Shape;20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03931" y="154314"/>
            <a:ext cx="1200292" cy="12002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3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3"/>
          <p:cNvSpPr txBox="1"/>
          <p:nvPr>
            <p:ph idx="10" type="dt"/>
          </p:nvPr>
        </p:nvSpPr>
        <p:spPr>
          <a:xfrm>
            <a:off x="419099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53"/>
          <p:cNvSpPr txBox="1"/>
          <p:nvPr>
            <p:ph idx="11" type="ftr"/>
          </p:nvPr>
        </p:nvSpPr>
        <p:spPr>
          <a:xfrm>
            <a:off x="4648200" y="6427391"/>
            <a:ext cx="2895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3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" name="Google Shape;26;p53"/>
          <p:cNvSpPr txBox="1"/>
          <p:nvPr>
            <p:ph idx="1" type="body"/>
          </p:nvPr>
        </p:nvSpPr>
        <p:spPr>
          <a:xfrm>
            <a:off x="444500" y="1463040"/>
            <a:ext cx="11210543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Quattrocento Sans"/>
              <a:buNone/>
              <a:defRPr sz="2000"/>
            </a:lvl1pPr>
            <a:lvl2pPr indent="-3556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2000"/>
              <a:buChar char="•"/>
              <a:defRPr sz="2000"/>
            </a:lvl2pPr>
            <a:lvl3pPr indent="-3556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2000"/>
              <a:buChar char="•"/>
              <a:defRPr sz="2000"/>
            </a:lvl3pPr>
            <a:lvl4pPr indent="-3556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2000"/>
              <a:buChar char="•"/>
              <a:defRPr sz="2000"/>
            </a:lvl5pPr>
            <a:lvl6pPr indent="-342900" lvl="5" marL="27432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228600" lvl="8" marL="4114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4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4"/>
          <p:cNvSpPr txBox="1"/>
          <p:nvPr>
            <p:ph idx="10" type="dt"/>
          </p:nvPr>
        </p:nvSpPr>
        <p:spPr>
          <a:xfrm>
            <a:off x="419099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4"/>
          <p:cNvSpPr txBox="1"/>
          <p:nvPr>
            <p:ph idx="11" type="ftr"/>
          </p:nvPr>
        </p:nvSpPr>
        <p:spPr>
          <a:xfrm>
            <a:off x="4648200" y="6427391"/>
            <a:ext cx="2895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4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2" name="Google Shape;32;p54"/>
          <p:cNvSpPr txBox="1"/>
          <p:nvPr>
            <p:ph idx="1" type="body"/>
          </p:nvPr>
        </p:nvSpPr>
        <p:spPr>
          <a:xfrm>
            <a:off x="444500" y="1463040"/>
            <a:ext cx="5330952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Quattrocento Sans"/>
              <a:buNone/>
              <a:defRPr sz="2000"/>
            </a:lvl1pPr>
            <a:lvl2pPr indent="-3556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2000"/>
              <a:buChar char="•"/>
              <a:defRPr sz="2000"/>
            </a:lvl2pPr>
            <a:lvl3pPr indent="-3556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2000"/>
              <a:buChar char="•"/>
              <a:defRPr sz="2000"/>
            </a:lvl3pPr>
            <a:lvl4pPr indent="-3556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2000"/>
              <a:buChar char="•"/>
              <a:defRPr sz="2000"/>
            </a:lvl5pPr>
            <a:lvl6pPr indent="-342900" lvl="5" marL="27432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228600" lvl="8" marL="4114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  <p:sp>
        <p:nvSpPr>
          <p:cNvPr id="33" name="Google Shape;33;p54"/>
          <p:cNvSpPr txBox="1"/>
          <p:nvPr>
            <p:ph idx="2" type="body"/>
          </p:nvPr>
        </p:nvSpPr>
        <p:spPr>
          <a:xfrm>
            <a:off x="6298690" y="1463040"/>
            <a:ext cx="5330952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Quattrocento Sans"/>
              <a:buNone/>
              <a:defRPr sz="2000"/>
            </a:lvl1pPr>
            <a:lvl2pPr indent="-3556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2000"/>
              <a:buChar char="•"/>
              <a:defRPr sz="2000"/>
            </a:lvl2pPr>
            <a:lvl3pPr indent="-3556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2000"/>
              <a:buChar char="•"/>
              <a:defRPr sz="2000"/>
            </a:lvl3pPr>
            <a:lvl4pPr indent="-3556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2000"/>
              <a:buChar char="•"/>
              <a:defRPr sz="2000"/>
            </a:lvl5pPr>
            <a:lvl6pPr indent="-342900" lvl="5" marL="27432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228600" lvl="8" marL="4114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short">
  <p:cSld name="Title and Content shor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5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5"/>
          <p:cNvSpPr txBox="1"/>
          <p:nvPr>
            <p:ph idx="10" type="dt"/>
          </p:nvPr>
        </p:nvSpPr>
        <p:spPr>
          <a:xfrm>
            <a:off x="419099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5"/>
          <p:cNvSpPr txBox="1"/>
          <p:nvPr>
            <p:ph idx="11" type="ftr"/>
          </p:nvPr>
        </p:nvSpPr>
        <p:spPr>
          <a:xfrm>
            <a:off x="4648200" y="6427391"/>
            <a:ext cx="2895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5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9" name="Google Shape;39;p55"/>
          <p:cNvSpPr txBox="1"/>
          <p:nvPr>
            <p:ph idx="1" type="body"/>
          </p:nvPr>
        </p:nvSpPr>
        <p:spPr>
          <a:xfrm>
            <a:off x="444500" y="1463040"/>
            <a:ext cx="5330952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Quattrocento Sans"/>
              <a:buNone/>
              <a:defRPr sz="2000"/>
            </a:lvl1pPr>
            <a:lvl2pPr indent="-3556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2000"/>
              <a:buChar char="•"/>
              <a:defRPr sz="2000"/>
            </a:lvl2pPr>
            <a:lvl3pPr indent="-3556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2000"/>
              <a:buChar char="•"/>
              <a:defRPr sz="2000"/>
            </a:lvl3pPr>
            <a:lvl4pPr indent="-3556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2000"/>
              <a:buChar char="•"/>
              <a:defRPr sz="2000"/>
            </a:lvl5pPr>
            <a:lvl6pPr indent="-342900" lvl="5" marL="27432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228600" lvl="8" marL="4114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6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56"/>
          <p:cNvSpPr txBox="1"/>
          <p:nvPr>
            <p:ph idx="10" type="dt"/>
          </p:nvPr>
        </p:nvSpPr>
        <p:spPr>
          <a:xfrm>
            <a:off x="419099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56"/>
          <p:cNvSpPr txBox="1"/>
          <p:nvPr>
            <p:ph idx="11" type="ftr"/>
          </p:nvPr>
        </p:nvSpPr>
        <p:spPr>
          <a:xfrm>
            <a:off x="4648200" y="6427391"/>
            <a:ext cx="2895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56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 4">
  <p:cSld name="Two content 4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7"/>
          <p:cNvSpPr/>
          <p:nvPr/>
        </p:nvSpPr>
        <p:spPr>
          <a:xfrm>
            <a:off x="0" y="0"/>
            <a:ext cx="12192000" cy="19580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47" name="Google Shape;47;p57"/>
          <p:cNvSpPr txBox="1"/>
          <p:nvPr>
            <p:ph type="title"/>
          </p:nvPr>
        </p:nvSpPr>
        <p:spPr>
          <a:xfrm>
            <a:off x="649045" y="363854"/>
            <a:ext cx="10780955" cy="124371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Quattrocento Sans"/>
              <a:buNone/>
              <a:defRPr sz="4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57"/>
          <p:cNvSpPr txBox="1"/>
          <p:nvPr>
            <p:ph idx="1" type="body"/>
          </p:nvPr>
        </p:nvSpPr>
        <p:spPr>
          <a:xfrm>
            <a:off x="649288" y="2523744"/>
            <a:ext cx="2862072" cy="3566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Quattrocento Sans"/>
              <a:buNone/>
              <a:defRPr sz="2000"/>
            </a:lvl1pPr>
            <a:lvl2pPr indent="-3302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25252"/>
              </a:buClr>
              <a:buSzPts val="1600"/>
              <a:buChar char="•"/>
              <a:defRPr/>
            </a:lvl2pPr>
            <a:lvl3pPr indent="-3302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25252"/>
              </a:buClr>
              <a:buSzPts val="1600"/>
              <a:buChar char="•"/>
              <a:defRPr/>
            </a:lvl3pPr>
            <a:lvl4pPr indent="-3302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25252"/>
              </a:buClr>
              <a:buSzPts val="1600"/>
              <a:buChar char="•"/>
              <a:defRPr/>
            </a:lvl4pPr>
            <a:lvl5pPr indent="-3302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25252"/>
              </a:buClr>
              <a:buSzPts val="1600"/>
              <a:buChar char="•"/>
              <a:defRPr/>
            </a:lvl5pPr>
            <a:lvl6pPr indent="-342900" lvl="5" marL="27432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228600" lvl="8" marL="4114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  <p:sp>
        <p:nvSpPr>
          <p:cNvPr id="49" name="Google Shape;49;p57"/>
          <p:cNvSpPr txBox="1"/>
          <p:nvPr>
            <p:ph idx="2" type="body"/>
          </p:nvPr>
        </p:nvSpPr>
        <p:spPr>
          <a:xfrm>
            <a:off x="3867912" y="2523744"/>
            <a:ext cx="7808976" cy="3694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Quattrocento Sans"/>
              <a:buNone/>
              <a:defRPr sz="2000"/>
            </a:lvl1pPr>
            <a:lvl2pPr indent="-3302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25252"/>
              </a:buClr>
              <a:buSzPts val="1600"/>
              <a:buChar char="•"/>
              <a:defRPr/>
            </a:lvl2pPr>
            <a:lvl3pPr indent="-3302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25252"/>
              </a:buClr>
              <a:buSzPts val="1600"/>
              <a:buChar char="•"/>
              <a:defRPr/>
            </a:lvl3pPr>
            <a:lvl4pPr indent="-3302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25252"/>
              </a:buClr>
              <a:buSzPts val="1600"/>
              <a:buChar char="•"/>
              <a:defRPr/>
            </a:lvl4pPr>
            <a:lvl5pPr indent="-3302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25252"/>
              </a:buClr>
              <a:buSzPts val="1600"/>
              <a:buChar char="•"/>
              <a:defRPr/>
            </a:lvl5pPr>
            <a:lvl6pPr indent="-342900" lvl="5" marL="27432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228600" lvl="8" marL="4114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  <p:sp>
        <p:nvSpPr>
          <p:cNvPr id="50" name="Google Shape;50;p57"/>
          <p:cNvSpPr txBox="1"/>
          <p:nvPr>
            <p:ph idx="11" type="ftr"/>
          </p:nvPr>
        </p:nvSpPr>
        <p:spPr>
          <a:xfrm>
            <a:off x="201168" y="6356350"/>
            <a:ext cx="483717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57"/>
          <p:cNvSpPr txBox="1"/>
          <p:nvPr>
            <p:ph idx="10" type="dt"/>
          </p:nvPr>
        </p:nvSpPr>
        <p:spPr>
          <a:xfrm>
            <a:off x="7013448" y="6355080"/>
            <a:ext cx="435254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57"/>
          <p:cNvSpPr txBox="1"/>
          <p:nvPr>
            <p:ph idx="12" type="sldNum"/>
          </p:nvPr>
        </p:nvSpPr>
        <p:spPr>
          <a:xfrm>
            <a:off x="11365992" y="6356350"/>
            <a:ext cx="6309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venir"/>
              <a:buNone/>
              <a:defRPr b="0" i="0" sz="105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venir"/>
              <a:buNone/>
              <a:defRPr b="0" i="0" sz="105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venir"/>
              <a:buNone/>
              <a:defRPr b="0" i="0" sz="105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venir"/>
              <a:buNone/>
              <a:defRPr b="0" i="0" sz="105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venir"/>
              <a:buNone/>
              <a:defRPr b="0" i="0" sz="105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venir"/>
              <a:buNone/>
              <a:defRPr b="0" i="0" sz="105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venir"/>
              <a:buNone/>
              <a:defRPr b="0" i="0" sz="105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venir"/>
              <a:buNone/>
              <a:defRPr b="0" i="0" sz="105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venir"/>
              <a:buNone/>
              <a:defRPr b="0" i="0" sz="105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1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  <a:defRPr b="0" i="0" sz="2800" u="none" cap="none" strike="noStrike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51"/>
          <p:cNvSpPr txBox="1"/>
          <p:nvPr>
            <p:ph idx="1" type="body"/>
          </p:nvPr>
        </p:nvSpPr>
        <p:spPr>
          <a:xfrm>
            <a:off x="448056" y="1447800"/>
            <a:ext cx="11210543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Quattrocento Sans"/>
              <a:buNone/>
              <a:defRPr b="0" i="0" sz="1600" u="none" cap="none" strike="noStrike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3020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04800" lvl="5" marL="274320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04800" lvl="6" marL="320040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04800" lvl="7" marL="365760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2" name="Google Shape;12;p51"/>
          <p:cNvSpPr txBox="1"/>
          <p:nvPr>
            <p:ph idx="10" type="dt"/>
          </p:nvPr>
        </p:nvSpPr>
        <p:spPr>
          <a:xfrm>
            <a:off x="419099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" u="none" cap="none" strike="noStrike">
                <a:solidFill>
                  <a:srgbClr val="59595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3" name="Google Shape;13;p51"/>
          <p:cNvSpPr txBox="1"/>
          <p:nvPr>
            <p:ph idx="11" type="ftr"/>
          </p:nvPr>
        </p:nvSpPr>
        <p:spPr>
          <a:xfrm>
            <a:off x="4648200" y="6427391"/>
            <a:ext cx="2895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" u="none" cap="none" strike="noStrike">
                <a:solidFill>
                  <a:srgbClr val="59595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4" name="Google Shape;14;p51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59595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59595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59595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59595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59595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59595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59595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59595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59595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5" name="Google Shape;15;p51"/>
          <p:cNvCxnSpPr/>
          <p:nvPr/>
        </p:nvCxnSpPr>
        <p:spPr>
          <a:xfrm>
            <a:off x="533400" y="1104900"/>
            <a:ext cx="11119104" cy="0"/>
          </a:xfrm>
          <a:prstGeom prst="straightConnector1">
            <a:avLst/>
          </a:prstGeom>
          <a:noFill/>
          <a:ln cap="flat" cmpd="sng" w="25400">
            <a:solidFill>
              <a:srgbClr val="0462A1"/>
            </a:solidFill>
            <a:prstDash val="solid"/>
            <a:miter lim="8000"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3984">
          <p15:clr>
            <a:srgbClr val="F26B43"/>
          </p15:clr>
        </p15:guide>
        <p15:guide id="2" pos="336">
          <p15:clr>
            <a:srgbClr val="F26B43"/>
          </p15:clr>
        </p15:guide>
        <p15:guide id="3" pos="7320">
          <p15:clr>
            <a:srgbClr val="F26B43"/>
          </p15:clr>
        </p15:guide>
        <p15:guide id="4" orient="horz" pos="912">
          <p15:clr>
            <a:srgbClr val="F26B43"/>
          </p15:clr>
        </p15:guide>
        <p15:guide id="5" orient="horz" pos="264">
          <p15:clr>
            <a:srgbClr val="F26B43"/>
          </p15:clr>
        </p15:guide>
        <p15:guide id="6" orient="horz" pos="696">
          <p15:clr>
            <a:srgbClr val="F26B43"/>
          </p15:clr>
        </p15:guide>
        <p15:guide id="7" pos="369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3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3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jpg"/><Relationship Id="rId4" Type="http://schemas.openxmlformats.org/officeDocument/2006/relationships/image" Target="../media/image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jpg"/><Relationship Id="rId4" Type="http://schemas.openxmlformats.org/officeDocument/2006/relationships/image" Target="../media/image7.jpg"/><Relationship Id="rId5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Relationship Id="rId4" Type="http://schemas.openxmlformats.org/officeDocument/2006/relationships/image" Target="../media/image9.png"/><Relationship Id="rId5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2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2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0.gif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4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4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7.png"/><Relationship Id="rId4" Type="http://schemas.openxmlformats.org/officeDocument/2006/relationships/image" Target="../media/image26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9.png"/><Relationship Id="rId4" Type="http://schemas.openxmlformats.org/officeDocument/2006/relationships/image" Target="../media/image32.jpg"/><Relationship Id="rId5" Type="http://schemas.openxmlformats.org/officeDocument/2006/relationships/image" Target="../media/image28.gif"/><Relationship Id="rId6" Type="http://schemas.openxmlformats.org/officeDocument/2006/relationships/image" Target="../media/image2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1.jpg"/><Relationship Id="rId4" Type="http://schemas.openxmlformats.org/officeDocument/2006/relationships/image" Target="../media/image4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s://youtu.be/9RZreu5z_Gc?si=rI32Z36lvvmAOuUl" TargetMode="External"/><Relationship Id="rId4" Type="http://schemas.openxmlformats.org/officeDocument/2006/relationships/image" Target="../media/image42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5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5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1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7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0.jpg"/><Relationship Id="rId4" Type="http://schemas.openxmlformats.org/officeDocument/2006/relationships/image" Target="../media/image44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8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3.png"/><Relationship Id="rId4" Type="http://schemas.openxmlformats.org/officeDocument/2006/relationships/image" Target="../media/image36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9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hyperlink" Target="https://youtu.be/h_zgURwr6nA?si=Jx0LdQDefZiJwbs1" TargetMode="External"/><Relationship Id="rId4" Type="http://schemas.openxmlformats.org/officeDocument/2006/relationships/image" Target="../media/image46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3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"/>
          <p:cNvSpPr/>
          <p:nvPr/>
        </p:nvSpPr>
        <p:spPr>
          <a:xfrm>
            <a:off x="3754050" y="202150"/>
            <a:ext cx="1819200" cy="143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8" name="Google Shape;58;p1"/>
          <p:cNvSpPr txBox="1"/>
          <p:nvPr>
            <p:ph type="title"/>
          </p:nvPr>
        </p:nvSpPr>
        <p:spPr>
          <a:xfrm>
            <a:off x="448056" y="2551176"/>
            <a:ext cx="5721843" cy="875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Quattrocento Sans"/>
              <a:buNone/>
            </a:pPr>
            <a:r>
              <a:rPr lang="en-US" sz="4000"/>
              <a:t>Lithography &amp; Patterning</a:t>
            </a:r>
            <a:endParaRPr/>
          </a:p>
        </p:txBody>
      </p:sp>
      <p:sp>
        <p:nvSpPr>
          <p:cNvPr id="59" name="Google Shape;59;p1"/>
          <p:cNvSpPr txBox="1"/>
          <p:nvPr>
            <p:ph idx="1" type="body"/>
          </p:nvPr>
        </p:nvSpPr>
        <p:spPr>
          <a:xfrm>
            <a:off x="448056" y="4125993"/>
            <a:ext cx="9921943" cy="86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62A1"/>
              </a:buClr>
              <a:buSzPts val="2400"/>
              <a:buFont typeface="Quattrocento Sans"/>
              <a:buNone/>
            </a:pPr>
            <a:r>
              <a:rPr lang="en-US"/>
              <a:t>Evan Chen</a:t>
            </a:r>
            <a:endParaRPr/>
          </a:p>
        </p:txBody>
      </p:sp>
      <p:pic>
        <p:nvPicPr>
          <p:cNvPr descr="A qr code on a blue background&#10;&#10;Description automatically generated" id="60" name="Google Shape;6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27099" y="1327107"/>
            <a:ext cx="4200100" cy="42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" title="combined_logo.png"/>
          <p:cNvPicPr preferRelativeResize="0"/>
          <p:nvPr/>
        </p:nvPicPr>
        <p:blipFill rotWithShape="1">
          <a:blip r:embed="rId4">
            <a:alphaModFix/>
          </a:blip>
          <a:srcRect b="0" l="0" r="26901" t="0"/>
          <a:stretch/>
        </p:blipFill>
        <p:spPr>
          <a:xfrm>
            <a:off x="3887400" y="324600"/>
            <a:ext cx="5141089" cy="86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h23f175e6f2ec5afb_1_15"/>
          <p:cNvSpPr txBox="1"/>
          <p:nvPr>
            <p:ph type="title"/>
          </p:nvPr>
        </p:nvSpPr>
        <p:spPr>
          <a:xfrm>
            <a:off x="444500" y="430609"/>
            <a:ext cx="11210400" cy="557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General Updates (1 of 2)</a:t>
            </a:r>
            <a:endParaRPr/>
          </a:p>
        </p:txBody>
      </p:sp>
      <p:sp>
        <p:nvSpPr>
          <p:cNvPr id="68" name="Google Shape;68;h23f175e6f2ec5afb_1_15"/>
          <p:cNvSpPr txBox="1"/>
          <p:nvPr>
            <p:ph idx="12" type="sldNum"/>
          </p:nvPr>
        </p:nvSpPr>
        <p:spPr>
          <a:xfrm>
            <a:off x="8353042" y="6427391"/>
            <a:ext cx="3276600" cy="141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9" name="Google Shape;69;h23f175e6f2ec5afb_1_15"/>
          <p:cNvSpPr txBox="1"/>
          <p:nvPr>
            <p:ph idx="1" type="body"/>
          </p:nvPr>
        </p:nvSpPr>
        <p:spPr>
          <a:xfrm>
            <a:off x="444500" y="1463050"/>
            <a:ext cx="6591900" cy="5244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46075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Distinguished Lecturer Seminar Next Week!</a:t>
            </a:r>
            <a:endParaRPr/>
          </a:p>
          <a:p>
            <a:pPr indent="-346075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○"/>
            </a:pPr>
            <a:r>
              <a:rPr lang="en-US"/>
              <a:t>Dr. Mukta Farooq (IBM)</a:t>
            </a:r>
            <a:endParaRPr/>
          </a:p>
          <a:p>
            <a:pPr indent="-346075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○"/>
            </a:pPr>
            <a:r>
              <a:rPr lang="en-US"/>
              <a:t>Heterogeneous Integration and Advanced Packaging for The Chiplet Era</a:t>
            </a:r>
            <a:endParaRPr/>
          </a:p>
          <a:p>
            <a:pPr indent="-346075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○"/>
            </a:pPr>
            <a:r>
              <a:rPr lang="en-US"/>
              <a:t>Next Monday, October 5th @ 6:00 PM</a:t>
            </a:r>
            <a:endParaRPr/>
          </a:p>
          <a:p>
            <a:pPr indent="-346075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○"/>
            </a:pPr>
            <a:r>
              <a:rPr lang="en-US"/>
              <a:t>Walker 6113</a:t>
            </a:r>
            <a:br>
              <a:rPr lang="en-US"/>
            </a:br>
            <a:endParaRPr/>
          </a:p>
          <a:p>
            <a:pPr indent="-346075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Another Distinguished Lecturer!</a:t>
            </a:r>
            <a:endParaRPr/>
          </a:p>
          <a:p>
            <a:pPr indent="-346075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○"/>
            </a:pPr>
            <a:r>
              <a:rPr lang="en-US"/>
              <a:t>Chris Berry (IBM)</a:t>
            </a:r>
            <a:endParaRPr/>
          </a:p>
          <a:p>
            <a:pPr indent="-346075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○"/>
            </a:pPr>
            <a:r>
              <a:rPr lang="en-US"/>
              <a:t>Reliability topics for the miniaturization and qualification of Advanced Silicon CMOS Technologies</a:t>
            </a:r>
            <a:endParaRPr/>
          </a:p>
          <a:p>
            <a:pPr indent="-346075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○"/>
            </a:pPr>
            <a:r>
              <a:rPr lang="en-US"/>
              <a:t>November 2nd</a:t>
            </a:r>
            <a:endParaRPr/>
          </a:p>
          <a:p>
            <a:pPr indent="-346075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○"/>
            </a:pPr>
            <a:r>
              <a:rPr lang="en-US"/>
              <a:t>More Details to Come!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" name="Google Shape;70;h23f175e6f2ec5afb_1_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94875" y="1386050"/>
            <a:ext cx="2441000" cy="2441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" name="Google Shape;71;h23f175e6f2ec5afb_1_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94875" y="4224800"/>
            <a:ext cx="2441000" cy="2441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h23f175e6f2ec5afb_3_9"/>
          <p:cNvSpPr txBox="1"/>
          <p:nvPr>
            <p:ph type="title"/>
          </p:nvPr>
        </p:nvSpPr>
        <p:spPr>
          <a:xfrm>
            <a:off x="444500" y="430609"/>
            <a:ext cx="11210400" cy="557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General Updates</a:t>
            </a:r>
            <a:r>
              <a:rPr lang="en-US"/>
              <a:t> (2 of 2)</a:t>
            </a:r>
            <a:endParaRPr/>
          </a:p>
        </p:txBody>
      </p:sp>
      <p:sp>
        <p:nvSpPr>
          <p:cNvPr id="78" name="Google Shape;78;h23f175e6f2ec5afb_3_9"/>
          <p:cNvSpPr txBox="1"/>
          <p:nvPr>
            <p:ph idx="12" type="sldNum"/>
          </p:nvPr>
        </p:nvSpPr>
        <p:spPr>
          <a:xfrm>
            <a:off x="8353042" y="6427391"/>
            <a:ext cx="3276600" cy="141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9" name="Google Shape;79;h23f175e6f2ec5afb_3_9"/>
          <p:cNvSpPr txBox="1"/>
          <p:nvPr>
            <p:ph idx="1" type="body"/>
          </p:nvPr>
        </p:nvSpPr>
        <p:spPr>
          <a:xfrm>
            <a:off x="444500" y="1463040"/>
            <a:ext cx="11210400" cy="4601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●"/>
            </a:pPr>
            <a:r>
              <a:rPr lang="en-US"/>
              <a:t>PCB Workshop(s)!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US"/>
              <a:t>Sponsored by IEEE EPS/EDS, RPI EHC, and Rensselaer Spaceflight Society</a:t>
            </a:r>
            <a:endParaRPr/>
          </a:p>
          <a:p>
            <a:pPr indent="-355600" lvl="2" marL="1371600" rtl="0" algn="l">
              <a:spcBef>
                <a:spcPts val="0"/>
              </a:spcBef>
              <a:spcAft>
                <a:spcPts val="0"/>
              </a:spcAft>
              <a:buSzPts val="2000"/>
              <a:buChar char="■"/>
            </a:pPr>
            <a:r>
              <a:rPr lang="en-US" strike="sngStrike"/>
              <a:t>PCB Design Basics: 9/25</a:t>
            </a:r>
            <a:endParaRPr strike="sngStrike"/>
          </a:p>
          <a:p>
            <a:pPr indent="-355600" lvl="2" marL="1371600" rtl="0" algn="l">
              <a:spcBef>
                <a:spcPts val="0"/>
              </a:spcBef>
              <a:spcAft>
                <a:spcPts val="0"/>
              </a:spcAft>
              <a:buSzPts val="2000"/>
              <a:buChar char="■"/>
            </a:pPr>
            <a:r>
              <a:rPr lang="en-US"/>
              <a:t>Soldering Workshop: 10/7</a:t>
            </a:r>
            <a:endParaRPr/>
          </a:p>
          <a:p>
            <a:pPr indent="-355600" lvl="2" marL="1371600" rtl="0" algn="l">
              <a:spcBef>
                <a:spcPts val="0"/>
              </a:spcBef>
              <a:spcAft>
                <a:spcPts val="0"/>
              </a:spcAft>
              <a:buSzPts val="2000"/>
              <a:buChar char="■"/>
            </a:pPr>
            <a:r>
              <a:rPr lang="en-US"/>
              <a:t>PCB Manufacturing: 10/8-9</a:t>
            </a:r>
            <a:br>
              <a:rPr lang="en-US"/>
            </a:b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/>
              <a:t>Semiconductor Summit!!!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US"/>
              <a:t>This Wednesday 9/30 from 11am - 5pm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0" name="Google Shape;80;h23f175e6f2ec5afb_3_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48500" y="2517275"/>
            <a:ext cx="3088127" cy="410945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1" name="Google Shape;81;h23f175e6f2ec5afb_3_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0975" y="4051300"/>
            <a:ext cx="5044749" cy="26485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2" name="Google Shape;82;h23f175e6f2ec5afb_3_9"/>
          <p:cNvSpPr/>
          <p:nvPr/>
        </p:nvSpPr>
        <p:spPr>
          <a:xfrm rot="-1505342">
            <a:off x="3357906" y="3842751"/>
            <a:ext cx="1036493" cy="650785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E8E8E8"/>
          </a:solidFill>
          <a:ln cap="flat" cmpd="sng" w="9525">
            <a:solidFill>
              <a:srgbClr val="0E28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goat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Overview</a:t>
            </a:r>
            <a:endParaRPr/>
          </a:p>
        </p:txBody>
      </p:sp>
      <p:sp>
        <p:nvSpPr>
          <p:cNvPr id="88" name="Google Shape;88;p2"/>
          <p:cNvSpPr txBox="1"/>
          <p:nvPr>
            <p:ph idx="1" type="body"/>
          </p:nvPr>
        </p:nvSpPr>
        <p:spPr>
          <a:xfrm>
            <a:off x="444500" y="1463040"/>
            <a:ext cx="5991900" cy="46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/>
              <a:t>Motivation for </a:t>
            </a:r>
            <a:r>
              <a:rPr lang="en-US"/>
              <a:t>Lithography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/>
              <a:t>History of Development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/>
              <a:t>Resolution Enhancement Techniques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/>
              <a:t>Lithography Types &amp; Settings</a:t>
            </a:r>
            <a:endParaRPr/>
          </a:p>
        </p:txBody>
      </p:sp>
      <p:sp>
        <p:nvSpPr>
          <p:cNvPr id="89" name="Google Shape;89;p2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The $150 Million Machine Keeping Moore's Law Alive | WIRED" id="90" name="Google Shape;9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83115" y="1864360"/>
            <a:ext cx="6564385" cy="4378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What is Lithography? Why is Lithography? (How is Lithography?)</a:t>
            </a:r>
            <a:endParaRPr/>
          </a:p>
        </p:txBody>
      </p:sp>
      <p:sp>
        <p:nvSpPr>
          <p:cNvPr id="96" name="Google Shape;96;p3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7" name="Google Shape;97;p3"/>
          <p:cNvSpPr txBox="1"/>
          <p:nvPr>
            <p:ph idx="1" type="body"/>
          </p:nvPr>
        </p:nvSpPr>
        <p:spPr>
          <a:xfrm>
            <a:off x="3100098" y="2450592"/>
            <a:ext cx="5991804" cy="19568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4000"/>
              <a:buFont typeface="Quattrocento Sans"/>
              <a:buNone/>
            </a:pPr>
            <a:r>
              <a:rPr lang="en-US" sz="4000"/>
              <a:t>Let’s say you wanted to build a full adder out of transistors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What is Lithography? Why is Lithography? (How is Lithography?)</a:t>
            </a:r>
            <a:endParaRPr/>
          </a:p>
        </p:txBody>
      </p:sp>
      <p:sp>
        <p:nvSpPr>
          <p:cNvPr id="103" name="Google Shape;103;p4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04" name="Google Shape;10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7102" y="2015074"/>
            <a:ext cx="3986650" cy="2826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26048" y="2015909"/>
            <a:ext cx="5673662" cy="28261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What is Lithography? Why is Lithography? (How is Lithography?)</a:t>
            </a:r>
            <a:endParaRPr/>
          </a:p>
        </p:txBody>
      </p:sp>
      <p:sp>
        <p:nvSpPr>
          <p:cNvPr id="111" name="Google Shape;111;p5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TWIN INDUSTRIES TW-E40-510" id="112" name="Google Shape;11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1780" y="1663416"/>
            <a:ext cx="5281104" cy="4389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What is Lithography? Why is Lithography? (How is Lithography?)</a:t>
            </a:r>
            <a:endParaRPr/>
          </a:p>
        </p:txBody>
      </p:sp>
      <p:sp>
        <p:nvSpPr>
          <p:cNvPr id="118" name="Google Shape;118;p6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TWIN INDUSTRIES TW-E40-510" id="119" name="Google Shape;11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1780" y="1663416"/>
            <a:ext cx="5281104" cy="43899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ransistor vs Resistor | Electronic Components" id="120" name="Google Shape;120;p6"/>
          <p:cNvPicPr preferRelativeResize="0"/>
          <p:nvPr/>
        </p:nvPicPr>
        <p:blipFill rotWithShape="1">
          <a:blip r:embed="rId4">
            <a:alphaModFix/>
          </a:blip>
          <a:srcRect b="36696" l="17118" r="18335" t="0"/>
          <a:stretch/>
        </p:blipFill>
        <p:spPr>
          <a:xfrm>
            <a:off x="6247614" y="2015856"/>
            <a:ext cx="5175718" cy="33840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What is Lithography? Why is Lithography? (How is Lithography?)</a:t>
            </a:r>
            <a:endParaRPr/>
          </a:p>
        </p:txBody>
      </p:sp>
      <p:sp>
        <p:nvSpPr>
          <p:cNvPr id="126" name="Google Shape;126;p7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TWIN INDUSTRIES TW-E40-510" id="127" name="Google Shape;12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96884" y="1599408"/>
            <a:ext cx="5281104" cy="43899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ransistor vs Resistor | Electronic Components" id="128" name="Google Shape;128;p7"/>
          <p:cNvPicPr preferRelativeResize="0"/>
          <p:nvPr/>
        </p:nvPicPr>
        <p:blipFill rotWithShape="1">
          <a:blip r:embed="rId4">
            <a:alphaModFix/>
          </a:blip>
          <a:srcRect b="36696" l="17118" r="18335" t="0"/>
          <a:stretch/>
        </p:blipFill>
        <p:spPr>
          <a:xfrm>
            <a:off x="4514824" y="2015856"/>
            <a:ext cx="5175718" cy="33840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 HD Transparent Explosions Clip Art - Explosion Transparent  Transparent PNG Image - NicePNG.com" id="129" name="Google Shape;129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61913" y="1560043"/>
            <a:ext cx="5175718" cy="42956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8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What is Lithography? Why is Lithography? (How is Lithography?)</a:t>
            </a:r>
            <a:endParaRPr/>
          </a:p>
        </p:txBody>
      </p:sp>
      <p:sp>
        <p:nvSpPr>
          <p:cNvPr id="135" name="Google Shape;135;p8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Full Adder" id="136" name="Google Shape;13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73251" y="1536192"/>
            <a:ext cx="8353042" cy="46985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9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What is Lithography? Why is Lithography? (How is Lithography?)</a:t>
            </a:r>
            <a:endParaRPr/>
          </a:p>
        </p:txBody>
      </p:sp>
      <p:sp>
        <p:nvSpPr>
          <p:cNvPr id="142" name="Google Shape;142;p9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What NM stands for in a processor? And why it is important? | VYRIAN" id="143" name="Google Shape;143;p9"/>
          <p:cNvPicPr preferRelativeResize="0"/>
          <p:nvPr/>
        </p:nvPicPr>
        <p:blipFill rotWithShape="1">
          <a:blip r:embed="rId3">
            <a:alphaModFix/>
          </a:blip>
          <a:srcRect b="0" l="0" r="18243" t="0"/>
          <a:stretch/>
        </p:blipFill>
        <p:spPr>
          <a:xfrm>
            <a:off x="2183384" y="1481058"/>
            <a:ext cx="7189216" cy="4946333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9"/>
          <p:cNvSpPr/>
          <p:nvPr/>
        </p:nvSpPr>
        <p:spPr>
          <a:xfrm>
            <a:off x="7296912" y="1929384"/>
            <a:ext cx="2066544" cy="1499616"/>
          </a:xfrm>
          <a:prstGeom prst="rect">
            <a:avLst/>
          </a:prstGeom>
          <a:solidFill>
            <a:srgbClr val="21222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0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What is Lithography? Why is Lithography? (How is Lithography?)</a:t>
            </a:r>
            <a:endParaRPr/>
          </a:p>
        </p:txBody>
      </p:sp>
      <p:sp>
        <p:nvSpPr>
          <p:cNvPr id="150" name="Google Shape;150;p10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Microscope picture of samples used. (a) picture of a human hair, from which we can extract a diameter d hair = 0.062 ± 0.002 mm. (b) is separated in a picture from the side (b.1) and from the top (b.2) of the silicon bar. From such microscopy pictures we extract a thickness dSi = 0.103 ± 0.003 mm and a width wSi = 0.440 ± 0.002 mm." id="151" name="Google Shape;151;p10"/>
          <p:cNvPicPr preferRelativeResize="0"/>
          <p:nvPr/>
        </p:nvPicPr>
        <p:blipFill rotWithShape="1">
          <a:blip r:embed="rId3">
            <a:alphaModFix/>
          </a:blip>
          <a:srcRect b="0" l="0" r="66954" t="0"/>
          <a:stretch/>
        </p:blipFill>
        <p:spPr>
          <a:xfrm>
            <a:off x="641785" y="1513016"/>
            <a:ext cx="2439685" cy="416033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at NM stands for in a processor? And why it is important? | VYRIAN" id="152" name="Google Shape;152;p10"/>
          <p:cNvPicPr preferRelativeResize="0"/>
          <p:nvPr/>
        </p:nvPicPr>
        <p:blipFill rotWithShape="1">
          <a:blip r:embed="rId4">
            <a:alphaModFix/>
          </a:blip>
          <a:srcRect b="18191" l="0" r="69574" t="0"/>
          <a:stretch/>
        </p:blipFill>
        <p:spPr>
          <a:xfrm>
            <a:off x="5484278" y="5046150"/>
            <a:ext cx="414700" cy="627201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0"/>
          <p:cNvSpPr txBox="1"/>
          <p:nvPr/>
        </p:nvSpPr>
        <p:spPr>
          <a:xfrm>
            <a:off x="641784" y="5792061"/>
            <a:ext cx="243968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60µm = 60,000nm</a:t>
            </a:r>
            <a:endParaRPr/>
          </a:p>
        </p:txBody>
      </p:sp>
      <p:sp>
        <p:nvSpPr>
          <p:cNvPr id="154" name="Google Shape;154;p10"/>
          <p:cNvSpPr txBox="1"/>
          <p:nvPr/>
        </p:nvSpPr>
        <p:spPr>
          <a:xfrm>
            <a:off x="4471828" y="5792086"/>
            <a:ext cx="2439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14nm</a:t>
            </a:r>
            <a:endParaRPr/>
          </a:p>
        </p:txBody>
      </p:sp>
      <p:sp>
        <p:nvSpPr>
          <p:cNvPr id="155" name="Google Shape;155;p10"/>
          <p:cNvSpPr txBox="1"/>
          <p:nvPr/>
        </p:nvSpPr>
        <p:spPr>
          <a:xfrm>
            <a:off x="7643097" y="3086022"/>
            <a:ext cx="3276600" cy="101431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latin typeface="Quattrocento Sans"/>
                <a:ea typeface="Quattrocento Sans"/>
                <a:cs typeface="Quattrocento Sans"/>
                <a:sym typeface="Quattrocento Sans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1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What is Lithography? Why is Lithography? (How is Lithography?)</a:t>
            </a:r>
            <a:endParaRPr/>
          </a:p>
        </p:txBody>
      </p:sp>
      <p:sp>
        <p:nvSpPr>
          <p:cNvPr id="161" name="Google Shape;161;p11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62" name="Google Shape;162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87624" y="1271015"/>
            <a:ext cx="5051173" cy="50511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2"/>
          <p:cNvSpPr/>
          <p:nvPr/>
        </p:nvSpPr>
        <p:spPr>
          <a:xfrm>
            <a:off x="8327612" y="1566611"/>
            <a:ext cx="2596896" cy="2596896"/>
          </a:xfrm>
          <a:prstGeom prst="ellipse">
            <a:avLst/>
          </a:prstGeom>
          <a:solidFill>
            <a:srgbClr val="DBDBDB"/>
          </a:solidFill>
          <a:ln cap="flat" cmpd="sng" w="7620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68" name="Google Shape;168;p12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What is Lithography? Why is Lithography? (How is Lithography?)</a:t>
            </a:r>
            <a:endParaRPr/>
          </a:p>
        </p:txBody>
      </p:sp>
      <p:sp>
        <p:nvSpPr>
          <p:cNvPr id="169" name="Google Shape;169;p12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FREE Football Field Clipart (Royalty-free) | Pearly Arts" id="170" name="Google Shape;170;p12"/>
          <p:cNvPicPr preferRelativeResize="0"/>
          <p:nvPr/>
        </p:nvPicPr>
        <p:blipFill rotWithShape="1">
          <a:blip r:embed="rId3">
            <a:alphaModFix/>
          </a:blip>
          <a:srcRect b="1200" l="18977" r="16089" t="1332"/>
          <a:stretch/>
        </p:blipFill>
        <p:spPr>
          <a:xfrm rot="-5400000">
            <a:off x="1904942" y="493774"/>
            <a:ext cx="4282559" cy="64282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enny-PNG-Clipart - Student DenStudent Den" id="171" name="Google Shape;171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00529" y="2005528"/>
            <a:ext cx="1651063" cy="168995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" name="Google Shape;172;p12"/>
          <p:cNvCxnSpPr/>
          <p:nvPr/>
        </p:nvCxnSpPr>
        <p:spPr>
          <a:xfrm flipH="1" rot="10800000">
            <a:off x="6096000" y="1719072"/>
            <a:ext cx="2910840" cy="1976409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73" name="Google Shape;173;p12"/>
          <p:cNvCxnSpPr>
            <a:endCxn id="167" idx="4"/>
          </p:cNvCxnSpPr>
          <p:nvPr/>
        </p:nvCxnSpPr>
        <p:spPr>
          <a:xfrm>
            <a:off x="6095960" y="3709907"/>
            <a:ext cx="3530100" cy="45360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74" name="Google Shape;174;p12"/>
          <p:cNvCxnSpPr/>
          <p:nvPr/>
        </p:nvCxnSpPr>
        <p:spPr>
          <a:xfrm>
            <a:off x="1311300" y="6153916"/>
            <a:ext cx="5501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75" name="Google Shape;175;p12"/>
          <p:cNvCxnSpPr/>
          <p:nvPr/>
        </p:nvCxnSpPr>
        <p:spPr>
          <a:xfrm>
            <a:off x="1319125" y="5980175"/>
            <a:ext cx="0" cy="3474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76" name="Google Shape;176;p12"/>
          <p:cNvCxnSpPr/>
          <p:nvPr/>
        </p:nvCxnSpPr>
        <p:spPr>
          <a:xfrm>
            <a:off x="6812775" y="5986271"/>
            <a:ext cx="0" cy="3474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77" name="Google Shape;177;p12"/>
          <p:cNvSpPr txBox="1"/>
          <p:nvPr/>
        </p:nvSpPr>
        <p:spPr>
          <a:xfrm>
            <a:off x="2366453" y="6273988"/>
            <a:ext cx="336868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Human hair diameter (60µm)</a:t>
            </a:r>
            <a:endParaRPr/>
          </a:p>
        </p:txBody>
      </p:sp>
      <p:cxnSp>
        <p:nvCxnSpPr>
          <p:cNvPr id="178" name="Google Shape;178;p12"/>
          <p:cNvCxnSpPr/>
          <p:nvPr/>
        </p:nvCxnSpPr>
        <p:spPr>
          <a:xfrm>
            <a:off x="8891491" y="4486755"/>
            <a:ext cx="1441229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79" name="Google Shape;179;p12"/>
          <p:cNvCxnSpPr/>
          <p:nvPr/>
        </p:nvCxnSpPr>
        <p:spPr>
          <a:xfrm>
            <a:off x="8900634" y="4313019"/>
            <a:ext cx="0" cy="347472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80" name="Google Shape;180;p12"/>
          <p:cNvCxnSpPr/>
          <p:nvPr/>
        </p:nvCxnSpPr>
        <p:spPr>
          <a:xfrm>
            <a:off x="10332720" y="4313019"/>
            <a:ext cx="0" cy="347472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81" name="Google Shape;181;p12"/>
          <p:cNvSpPr txBox="1"/>
          <p:nvPr/>
        </p:nvSpPr>
        <p:spPr>
          <a:xfrm>
            <a:off x="8812006" y="4705557"/>
            <a:ext cx="160019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14nm FinFET</a:t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3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What is Lithography? Why is Lithography? (How is Lithography?)</a:t>
            </a:r>
            <a:endParaRPr/>
          </a:p>
        </p:txBody>
      </p:sp>
      <p:sp>
        <p:nvSpPr>
          <p:cNvPr id="187" name="Google Shape;187;p13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8" name="Google Shape;188;p13"/>
          <p:cNvSpPr txBox="1"/>
          <p:nvPr>
            <p:ph idx="1" type="body"/>
          </p:nvPr>
        </p:nvSpPr>
        <p:spPr>
          <a:xfrm>
            <a:off x="2818017" y="2258568"/>
            <a:ext cx="6555966" cy="2340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4000"/>
              <a:buFont typeface="Quattrocento Sans"/>
              <a:buNone/>
            </a:pPr>
            <a:r>
              <a:rPr lang="en-US" sz="4000"/>
              <a:t>Probably not going to be able to make 14nm transistors using hands, tools, machines, etc</a:t>
            </a:r>
            <a:r>
              <a:rPr lang="en-US" sz="4000">
                <a:latin typeface="Quattrocento Sans"/>
                <a:ea typeface="Quattrocento Sans"/>
                <a:cs typeface="Quattrocento Sans"/>
                <a:sym typeface="Quattrocento Sans"/>
              </a:rPr>
              <a:t>…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4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What is Lithography? Why is Lithography? (How is Lithography?)</a:t>
            </a:r>
            <a:endParaRPr/>
          </a:p>
        </p:txBody>
      </p:sp>
      <p:sp>
        <p:nvSpPr>
          <p:cNvPr id="194" name="Google Shape;194;p14"/>
          <p:cNvSpPr txBox="1"/>
          <p:nvPr>
            <p:ph idx="1" type="body"/>
          </p:nvPr>
        </p:nvSpPr>
        <p:spPr>
          <a:xfrm>
            <a:off x="444500" y="1463040"/>
            <a:ext cx="5991804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Quattrocento Sans"/>
              <a:buNone/>
            </a:pPr>
            <a:r>
              <a:rPr lang="en-US"/>
              <a:t>The solution?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b="1" lang="en-US"/>
              <a:t>LITHOGRAPHY!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/>
              <a:t>Basically, we’ll design our transistors and circuits using light</a:t>
            </a:r>
            <a:br>
              <a:rPr b="1" lang="en-US"/>
            </a:b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Quattrocento Sans"/>
              <a:buNone/>
            </a:pPr>
            <a:r>
              <a:rPr lang="en-US"/>
              <a:t>What is Lithography?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/>
              <a:t>Method of transferring circuit design to silicon wafer</a:t>
            </a:r>
            <a:endParaRPr/>
          </a:p>
          <a:p>
            <a:pPr indent="-342900" lvl="1" marL="626364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2000"/>
              <a:buChar char="•"/>
            </a:pPr>
            <a:r>
              <a:rPr lang="en-US"/>
              <a:t>Patterns are too small to be transferred physically</a:t>
            </a:r>
            <a:endParaRPr/>
          </a:p>
          <a:p>
            <a:pPr indent="-342900" lvl="1" marL="626364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2000"/>
              <a:buChar char="•"/>
            </a:pPr>
            <a:r>
              <a:rPr lang="en-US"/>
              <a:t>Light has wavelength in scale ~nm</a:t>
            </a:r>
            <a:endParaRPr/>
          </a:p>
          <a:p>
            <a:pPr indent="-342900" lvl="1" marL="626364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2000"/>
              <a:buChar char="•"/>
            </a:pPr>
            <a:r>
              <a:rPr lang="en-US"/>
              <a:t>Followed by less precise “blanket techniques”</a:t>
            </a:r>
            <a:endParaRPr/>
          </a:p>
        </p:txBody>
      </p:sp>
      <p:sp>
        <p:nvSpPr>
          <p:cNvPr id="195" name="Google Shape;195;p14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Drawing Structures in Nano-Scale | Samsung Semiconductor USA" id="196" name="Google Shape;196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14555" y="1577609"/>
            <a:ext cx="4732945" cy="43726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0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Lithography Over the Years</a:t>
            </a:r>
            <a:endParaRPr/>
          </a:p>
        </p:txBody>
      </p:sp>
      <p:sp>
        <p:nvSpPr>
          <p:cNvPr id="202" name="Google Shape;202;p20"/>
          <p:cNvSpPr txBox="1"/>
          <p:nvPr>
            <p:ph idx="1" type="body"/>
          </p:nvPr>
        </p:nvSpPr>
        <p:spPr>
          <a:xfrm>
            <a:off x="444500" y="1463040"/>
            <a:ext cx="5991804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15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03" name="Google Shape;203;p20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4" name="Google Shape;204;p20"/>
          <p:cNvSpPr txBox="1"/>
          <p:nvPr/>
        </p:nvSpPr>
        <p:spPr>
          <a:xfrm>
            <a:off x="596900" y="1615440"/>
            <a:ext cx="6953250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What is the goal when optimizing the lithography process?</a:t>
            </a:r>
            <a:endParaRPr/>
          </a:p>
          <a:p>
            <a:pPr indent="-342900" lvl="1" marL="626364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Better resolution!</a:t>
            </a:r>
            <a:endParaRPr/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05" name="Google Shape;205;p20"/>
          <p:cNvSpPr/>
          <p:nvPr/>
        </p:nvSpPr>
        <p:spPr>
          <a:xfrm>
            <a:off x="1000294" y="2146678"/>
            <a:ext cx="2331600" cy="603600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Schematic diagram showing the difference in LER generation in far- and... |  Download Scientific Diagram" id="206" name="Google Shape;20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19717" y="2392680"/>
            <a:ext cx="7175383" cy="36721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1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Lithography Over the Years</a:t>
            </a:r>
            <a:endParaRPr/>
          </a:p>
        </p:txBody>
      </p:sp>
      <p:sp>
        <p:nvSpPr>
          <p:cNvPr id="212" name="Google Shape;212;p21"/>
          <p:cNvSpPr txBox="1"/>
          <p:nvPr>
            <p:ph idx="1" type="body"/>
          </p:nvPr>
        </p:nvSpPr>
        <p:spPr>
          <a:xfrm>
            <a:off x="444500" y="1463040"/>
            <a:ext cx="5991804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15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13" name="Google Shape;213;p21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4" name="Google Shape;214;p21"/>
          <p:cNvSpPr txBox="1"/>
          <p:nvPr/>
        </p:nvSpPr>
        <p:spPr>
          <a:xfrm>
            <a:off x="596900" y="1615440"/>
            <a:ext cx="6953250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What is the goal when optimizing the lithography process?</a:t>
            </a:r>
            <a:endParaRPr/>
          </a:p>
          <a:p>
            <a:pPr indent="-342900" lvl="1" marL="626364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Better resolution!</a:t>
            </a:r>
            <a:endParaRPr/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Schematic diagram showing the difference in LER generation in far- and... |  Download Scientific Diagram" id="215" name="Google Shape;21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19717" y="2392680"/>
            <a:ext cx="7175383" cy="36721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2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Lithography Over the Years- Characteristic Equation</a:t>
            </a:r>
            <a:endParaRPr/>
          </a:p>
        </p:txBody>
      </p:sp>
      <p:sp>
        <p:nvSpPr>
          <p:cNvPr id="221" name="Google Shape;221;p22"/>
          <p:cNvSpPr txBox="1"/>
          <p:nvPr>
            <p:ph idx="1" type="body"/>
          </p:nvPr>
        </p:nvSpPr>
        <p:spPr>
          <a:xfrm>
            <a:off x="444500" y="1463040"/>
            <a:ext cx="5991804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15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22" name="Google Shape;222;p22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3" name="Google Shape;223;p22"/>
          <p:cNvSpPr txBox="1"/>
          <p:nvPr/>
        </p:nvSpPr>
        <p:spPr>
          <a:xfrm>
            <a:off x="596900" y="1615440"/>
            <a:ext cx="6953250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-344854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ct val="100000"/>
              <a:buFont typeface="Arial"/>
              <a:buChar char="•"/>
            </a:pPr>
            <a:r>
              <a:rPr lang="en-US" sz="8123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CD: Critical Dimension (Minimum feature size)</a:t>
            </a:r>
            <a:endParaRPr sz="8123"/>
          </a:p>
          <a:p>
            <a:pPr indent="-344854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ct val="100000"/>
              <a:buFont typeface="Arial"/>
              <a:buChar char="•"/>
            </a:pPr>
            <a:r>
              <a:rPr lang="en-US" sz="8123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K1: Process Coefficient</a:t>
            </a:r>
            <a:endParaRPr sz="8123"/>
          </a:p>
          <a:p>
            <a:pPr indent="-344854" lvl="1" marL="626364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ct val="100000"/>
              <a:buFont typeface="Arial"/>
              <a:buChar char="•"/>
            </a:pPr>
            <a:r>
              <a:rPr b="0" i="0" lang="en-US" sz="8123" u="none" cap="none" strike="noStrike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Typ. 1, Can go to ~0.5 or lower</a:t>
            </a:r>
            <a:endParaRPr sz="8123"/>
          </a:p>
          <a:p>
            <a:pPr indent="-344854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ct val="100000"/>
              <a:buFont typeface="Arial"/>
              <a:buChar char="•"/>
            </a:pPr>
            <a:r>
              <a:rPr lang="en-US" sz="8123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Lambda: Wavelength of incoming light</a:t>
            </a:r>
            <a:endParaRPr sz="8123"/>
          </a:p>
          <a:p>
            <a:pPr indent="-344854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ct val="100000"/>
              <a:buFont typeface="Arial"/>
              <a:buChar char="•"/>
            </a:pPr>
            <a:r>
              <a:rPr lang="en-US" sz="8123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NA: Numerical Aperture</a:t>
            </a:r>
            <a:endParaRPr sz="8123"/>
          </a:p>
          <a:p>
            <a:pPr indent="-344854" lvl="1" marL="626364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ct val="100000"/>
              <a:buFont typeface="Arial"/>
              <a:buChar char="•"/>
            </a:pPr>
            <a:r>
              <a:rPr b="0" i="0" lang="en-US" sz="8123" u="none" cap="none" strike="noStrike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Typ. 0.5-0.7, can go above 1, min 0.25</a:t>
            </a:r>
            <a:endParaRPr sz="8123"/>
          </a:p>
          <a:p>
            <a:pPr indent="0" lvl="0" marL="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500"/>
              <a:buFont typeface="Quattrocento Sans"/>
              <a:buNone/>
            </a:pPr>
            <a:r>
              <a:rPr b="1" lang="en-US" sz="8123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We’ll come back to this…</a:t>
            </a:r>
            <a:br>
              <a:rPr lang="en-US" sz="8123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en-US" sz="8123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	</a:t>
            </a:r>
            <a:endParaRPr sz="8123"/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ct val="100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ct val="100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ct val="100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ct val="100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This Machine Could Keep Moore's Law on Track - IEEE Spectrum" id="224" name="Google Shape;22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76824" y="2269759"/>
            <a:ext cx="4942750" cy="32931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3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Lithography Over the Years- Wavelengths</a:t>
            </a:r>
            <a:endParaRPr/>
          </a:p>
        </p:txBody>
      </p:sp>
      <p:sp>
        <p:nvSpPr>
          <p:cNvPr id="230" name="Google Shape;230;p23"/>
          <p:cNvSpPr txBox="1"/>
          <p:nvPr>
            <p:ph idx="1" type="body"/>
          </p:nvPr>
        </p:nvSpPr>
        <p:spPr>
          <a:xfrm>
            <a:off x="444500" y="1463040"/>
            <a:ext cx="5991804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/>
              <a:t>Mercury Lamp (UV)</a:t>
            </a:r>
            <a:endParaRPr/>
          </a:p>
          <a:p>
            <a:pPr indent="-342900" lvl="1" marL="626364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/>
              <a:t>G-line (436nm), H-line (405nm), I-line (365nm)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/>
              <a:t>Excimer Laser (DUV)</a:t>
            </a:r>
            <a:endParaRPr/>
          </a:p>
          <a:p>
            <a:pPr indent="-342900" lvl="1" marL="626364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/>
              <a:t>KrF (248 nm)</a:t>
            </a:r>
            <a:endParaRPr/>
          </a:p>
          <a:p>
            <a:pPr indent="-342900" lvl="1" marL="626364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/>
              <a:t>ArF (193nm)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/>
              <a:t>EUV (13.5nm)</a:t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31" name="Google Shape;231;p23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Forays through the lithography of microelectronics (Matthias Schirmer) -  Allresist EN" id="232" name="Google Shape;23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16244" y="3498753"/>
            <a:ext cx="8431256" cy="25660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5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Lithography Over the Years</a:t>
            </a:r>
            <a:endParaRPr/>
          </a:p>
        </p:txBody>
      </p:sp>
      <p:sp>
        <p:nvSpPr>
          <p:cNvPr id="238" name="Google Shape;238;p25"/>
          <p:cNvSpPr txBox="1"/>
          <p:nvPr>
            <p:ph idx="1" type="body"/>
          </p:nvPr>
        </p:nvSpPr>
        <p:spPr>
          <a:xfrm>
            <a:off x="444500" y="1463040"/>
            <a:ext cx="5991804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15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39" name="Google Shape;239;p25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Photolithography Overview" id="240" name="Google Shape;24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33266" y="1296487"/>
            <a:ext cx="6226141" cy="4934854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5"/>
          <p:cNvSpPr txBox="1"/>
          <p:nvPr/>
        </p:nvSpPr>
        <p:spPr>
          <a:xfrm>
            <a:off x="596900" y="1615440"/>
            <a:ext cx="4757153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Quattrocento Sans"/>
              <a:buNone/>
            </a:pPr>
            <a:r>
              <a:rPr lang="en-US" sz="2000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Before 1990:</a:t>
            </a:r>
            <a:endParaRPr/>
          </a:p>
          <a:p>
            <a:pPr indent="-342900" lvl="1" marL="626364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“Like drawing thick lines with a sharp pencil”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Quattrocento Sans"/>
              <a:buNone/>
            </a:pPr>
            <a:r>
              <a:rPr lang="en-US" sz="2000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After 1990</a:t>
            </a:r>
            <a:endParaRPr/>
          </a:p>
          <a:p>
            <a:pPr indent="-342900" lvl="1" marL="626364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“Mask Designer’s Nightmare”</a:t>
            </a:r>
            <a:endParaRPr/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8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Resolution Enhancement Techniques - Brute Force for Moore’s Law (k1)</a:t>
            </a:r>
            <a:endParaRPr/>
          </a:p>
        </p:txBody>
      </p:sp>
      <p:sp>
        <p:nvSpPr>
          <p:cNvPr id="247" name="Google Shape;247;p28"/>
          <p:cNvSpPr txBox="1"/>
          <p:nvPr>
            <p:ph idx="1" type="body"/>
          </p:nvPr>
        </p:nvSpPr>
        <p:spPr>
          <a:xfrm>
            <a:off x="444500" y="1463040"/>
            <a:ext cx="5991804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15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48" name="Google Shape;248;p28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9" name="Google Shape;249;p28"/>
          <p:cNvSpPr txBox="1"/>
          <p:nvPr/>
        </p:nvSpPr>
        <p:spPr>
          <a:xfrm>
            <a:off x="596900" y="1615440"/>
            <a:ext cx="4997784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Quattrocento Sans"/>
              <a:buNone/>
            </a:pPr>
            <a:r>
              <a:rPr lang="en-US" sz="2000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Resolution Enhancement Techniques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Optical Proximity Correction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Phase Shift Masks</a:t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Immersion Lithography</a:t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Double Patterning Techniques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Quattrocento Sans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imec magazine March 2018 - Imec pushes the limits of EUV lithography single  exposure for future logic and memory applications" id="250" name="Google Shape;250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94684" y="2116470"/>
            <a:ext cx="6092952" cy="3046476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28"/>
          <p:cNvSpPr txBox="1"/>
          <p:nvPr/>
        </p:nvSpPr>
        <p:spPr>
          <a:xfrm>
            <a:off x="7150688" y="5219438"/>
            <a:ext cx="298094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(image unrelated)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9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Resolution Enhancement Techniques</a:t>
            </a:r>
            <a:r>
              <a:rPr lang="en-US"/>
              <a:t> - OPC</a:t>
            </a:r>
            <a:endParaRPr/>
          </a:p>
        </p:txBody>
      </p:sp>
      <p:sp>
        <p:nvSpPr>
          <p:cNvPr id="257" name="Google Shape;257;p29"/>
          <p:cNvSpPr txBox="1"/>
          <p:nvPr>
            <p:ph idx="1" type="body"/>
          </p:nvPr>
        </p:nvSpPr>
        <p:spPr>
          <a:xfrm>
            <a:off x="444500" y="1463040"/>
            <a:ext cx="5991804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15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58" name="Google Shape;258;p29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9" name="Google Shape;259;p29"/>
          <p:cNvSpPr txBox="1"/>
          <p:nvPr/>
        </p:nvSpPr>
        <p:spPr>
          <a:xfrm>
            <a:off x="596900" y="1615440"/>
            <a:ext cx="4997784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Quattrocento Sans"/>
              <a:buNone/>
            </a:pPr>
            <a:r>
              <a:rPr lang="en-US" sz="2000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Optical Proximity Correction (OPC)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Constructive/Destructive Interference</a:t>
            </a:r>
            <a:endParaRPr/>
          </a:p>
          <a:p>
            <a:pPr indent="-342900" lvl="1" marL="626364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Introduce serifs/additional patterns so OUTPUT looks correct (mask doesn’t)</a:t>
            </a:r>
            <a:endParaRPr/>
          </a:p>
          <a:p>
            <a:pPr indent="-342900" lvl="1" marL="626364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VERY interesting field for optics engineering &amp; computer science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Quattrocento Sans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Resolution Enhancement Technologies" id="260" name="Google Shape;26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88704" y="1960141"/>
            <a:ext cx="4478283" cy="3912346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0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Resolution Enhancement Techniques</a:t>
            </a:r>
            <a:r>
              <a:rPr lang="en-US"/>
              <a:t> - Phase Shift Masks</a:t>
            </a:r>
            <a:endParaRPr/>
          </a:p>
        </p:txBody>
      </p:sp>
      <p:sp>
        <p:nvSpPr>
          <p:cNvPr id="266" name="Google Shape;266;p30"/>
          <p:cNvSpPr txBox="1"/>
          <p:nvPr>
            <p:ph idx="1" type="body"/>
          </p:nvPr>
        </p:nvSpPr>
        <p:spPr>
          <a:xfrm>
            <a:off x="444500" y="1463040"/>
            <a:ext cx="5991804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15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67" name="Google Shape;267;p30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8" name="Google Shape;268;p30"/>
          <p:cNvSpPr txBox="1"/>
          <p:nvPr/>
        </p:nvSpPr>
        <p:spPr>
          <a:xfrm>
            <a:off x="596900" y="1615440"/>
            <a:ext cx="4997784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Quattrocento Sans"/>
              <a:buNone/>
            </a:pPr>
            <a:r>
              <a:rPr lang="en-US" sz="2000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Phase Shift Masks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Control interference for better feature fidelity</a:t>
            </a:r>
            <a:endParaRPr/>
          </a:p>
        </p:txBody>
      </p:sp>
      <p:pic>
        <p:nvPicPr>
          <p:cNvPr descr="Phase Shifting Mask, Photoresist" id="269" name="Google Shape;26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80429" y="1717823"/>
            <a:ext cx="5049213" cy="39009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e Double-Slit Experiment Cracked Reality Wide Open | Discovery" id="270" name="Google Shape;270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9150" y="3639951"/>
            <a:ext cx="5045075" cy="28456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2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Resolution Enhancement Techniques</a:t>
            </a:r>
            <a:r>
              <a:rPr lang="en-US"/>
              <a:t> - Immersion Lithography</a:t>
            </a:r>
            <a:endParaRPr/>
          </a:p>
        </p:txBody>
      </p:sp>
      <p:sp>
        <p:nvSpPr>
          <p:cNvPr id="276" name="Google Shape;276;p32"/>
          <p:cNvSpPr txBox="1"/>
          <p:nvPr>
            <p:ph idx="1" type="body"/>
          </p:nvPr>
        </p:nvSpPr>
        <p:spPr>
          <a:xfrm>
            <a:off x="444500" y="1463040"/>
            <a:ext cx="5991804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15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77" name="Google Shape;277;p32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8" name="Google Shape;278;p32"/>
          <p:cNvSpPr txBox="1"/>
          <p:nvPr/>
        </p:nvSpPr>
        <p:spPr>
          <a:xfrm>
            <a:off x="596900" y="1615439"/>
            <a:ext cx="4997784" cy="273851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-891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Quattrocento Sans"/>
                <a:ea typeface="Quattrocento Sans"/>
                <a:cs typeface="Quattrocento Sans"/>
                <a:sym typeface="Quattrocento Sans"/>
              </a:rPr>
              <a:t> </a:t>
            </a:r>
            <a:endParaRPr/>
          </a:p>
        </p:txBody>
      </p:sp>
      <p:pic>
        <p:nvPicPr>
          <p:cNvPr descr="How Immersion Lithography Revolutionized Semiconductor Technology" id="279" name="Google Shape;279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01028" y="4127311"/>
            <a:ext cx="5304028" cy="25352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eep UV Photolithography" id="280" name="Google Shape;280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28524" y="1236397"/>
            <a:ext cx="4517136" cy="27385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Machine Could Keep Moore's Law on Track - IEEE Spectrum" id="281" name="Google Shape;281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73604" y="3958319"/>
            <a:ext cx="3390420" cy="22588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4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Resolution Enhancement Techniques </a:t>
            </a:r>
            <a:r>
              <a:rPr lang="en-US"/>
              <a:t>- Double Patterning</a:t>
            </a:r>
            <a:endParaRPr/>
          </a:p>
        </p:txBody>
      </p:sp>
      <p:sp>
        <p:nvSpPr>
          <p:cNvPr id="287" name="Google Shape;287;p34"/>
          <p:cNvSpPr txBox="1"/>
          <p:nvPr>
            <p:ph idx="1" type="body"/>
          </p:nvPr>
        </p:nvSpPr>
        <p:spPr>
          <a:xfrm>
            <a:off x="416504" y="1469390"/>
            <a:ext cx="5991804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15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88" name="Google Shape;288;p34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9" name="Google Shape;289;p34"/>
          <p:cNvSpPr txBox="1"/>
          <p:nvPr/>
        </p:nvSpPr>
        <p:spPr>
          <a:xfrm>
            <a:off x="596900" y="1615440"/>
            <a:ext cx="4997784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1" marL="62636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Solve interference problem by just making more masks</a:t>
            </a:r>
            <a:endParaRPr/>
          </a:p>
          <a:p>
            <a:pPr indent="-342900" lvl="2" marL="10287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2x, 4x patterning</a:t>
            </a:r>
            <a:endParaRPr/>
          </a:p>
          <a:p>
            <a:pPr indent="0" lvl="1" marL="283464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1" marL="283464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POV: Mask designers selling more masks to do the same work</a:t>
            </a:r>
            <a:endParaRPr/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The History of Lithography, Part 2: From Double-Patterning to EUV -  Breakfast Bytes - Cadence Blogs - Cadence Community" id="290" name="Google Shape;290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06949" y="1843079"/>
            <a:ext cx="6363431" cy="37683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eme Man &quot;stonks&quot; (Hi-Res Recreation using the original stock images for  background and suit and u/McWooky's Meme Man Head restoration)  (3000x2258px) : r/MemeRestoration" id="291" name="Google Shape;291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4575" y="4427340"/>
            <a:ext cx="2657475" cy="200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5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Mask Design</a:t>
            </a:r>
            <a:endParaRPr/>
          </a:p>
        </p:txBody>
      </p:sp>
      <p:sp>
        <p:nvSpPr>
          <p:cNvPr id="297" name="Google Shape;297;p35"/>
          <p:cNvSpPr txBox="1"/>
          <p:nvPr>
            <p:ph idx="1" type="body"/>
          </p:nvPr>
        </p:nvSpPr>
        <p:spPr>
          <a:xfrm>
            <a:off x="416504" y="1469390"/>
            <a:ext cx="6587800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Quattrocento Sans"/>
              <a:buNone/>
            </a:pPr>
            <a:r>
              <a:rPr lang="en-US"/>
              <a:t>Exposure Area: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/>
              <a:t>Limited by Reduction Lenses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/>
              <a:t>~26x33 mm max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Quattrocento Sans"/>
              <a:buNone/>
            </a:pPr>
            <a:r>
              <a:rPr lang="en-US"/>
              <a:t>DUV/Older systems: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/>
              <a:t>Quartz (Fused Silica)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/>
              <a:t>Chromium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/>
              <a:t>Can cost ~10-100k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Quattrocento Sans"/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https://youtu.be/9RZreu5z_Gc?si=rI32Z36lvvmAOuUl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Quattrocento Sans"/>
              <a:buNone/>
            </a:pPr>
            <a:r>
              <a:t/>
            </a:r>
            <a:endParaRPr/>
          </a:p>
        </p:txBody>
      </p:sp>
      <p:sp>
        <p:nvSpPr>
          <p:cNvPr id="298" name="Google Shape;298;p35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9" name="Google Shape;299;p35"/>
          <p:cNvSpPr txBox="1"/>
          <p:nvPr/>
        </p:nvSpPr>
        <p:spPr>
          <a:xfrm>
            <a:off x="596899" y="1615440"/>
            <a:ext cx="6814553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15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Photomask - Wikipedia" id="300" name="Google Shape;300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47266" y="1615440"/>
            <a:ext cx="4447835" cy="44478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6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Mask Design (EUV)</a:t>
            </a:r>
            <a:endParaRPr/>
          </a:p>
        </p:txBody>
      </p:sp>
      <p:sp>
        <p:nvSpPr>
          <p:cNvPr id="306" name="Google Shape;306;p36"/>
          <p:cNvSpPr txBox="1"/>
          <p:nvPr>
            <p:ph idx="1" type="body"/>
          </p:nvPr>
        </p:nvSpPr>
        <p:spPr>
          <a:xfrm>
            <a:off x="416504" y="1469390"/>
            <a:ext cx="5991804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Quattrocento Sans"/>
              <a:buNone/>
            </a:pPr>
            <a:r>
              <a:rPr lang="en-US"/>
              <a:t>Extremely Expensive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/>
              <a:t>“Mirror mask”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/>
              <a:t>~70% of energy is absorbed</a:t>
            </a:r>
            <a:endParaRPr/>
          </a:p>
          <a:p>
            <a:pPr indent="-342900" lvl="1" marL="626364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/>
              <a:t>11 mirrors -&gt; 0.7^11 = 2% energy transfer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/>
              <a:t>50+ layers of Molybdenum + Silicon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/>
              <a:t>Can cost ~500k each</a:t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07" name="Google Shape;307;p36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8" name="Google Shape;308;p36"/>
          <p:cNvSpPr txBox="1"/>
          <p:nvPr/>
        </p:nvSpPr>
        <p:spPr>
          <a:xfrm>
            <a:off x="596899" y="1615440"/>
            <a:ext cx="6814553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15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Next EUV Issue: Mask 3D Effects" id="309" name="Google Shape;309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69729" y="1220838"/>
            <a:ext cx="6322271" cy="40308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7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Mask Design (EUV)</a:t>
            </a:r>
            <a:endParaRPr/>
          </a:p>
        </p:txBody>
      </p:sp>
      <p:sp>
        <p:nvSpPr>
          <p:cNvPr id="315" name="Google Shape;315;p37"/>
          <p:cNvSpPr txBox="1"/>
          <p:nvPr>
            <p:ph idx="1" type="body"/>
          </p:nvPr>
        </p:nvSpPr>
        <p:spPr>
          <a:xfrm>
            <a:off x="416504" y="1469390"/>
            <a:ext cx="5991804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15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16" name="Google Shape;316;p37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7" name="Google Shape;317;p37"/>
          <p:cNvSpPr txBox="1"/>
          <p:nvPr/>
        </p:nvSpPr>
        <p:spPr>
          <a:xfrm>
            <a:off x="596899" y="1615440"/>
            <a:ext cx="6814553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15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The sketch of EUV lithography system. | Download Scientific Diagram" id="318" name="Google Shape;318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24790" y="1366470"/>
            <a:ext cx="7142419" cy="5099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0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Lithography Types- “Choose your own adventure”</a:t>
            </a:r>
            <a:endParaRPr/>
          </a:p>
        </p:txBody>
      </p:sp>
      <p:sp>
        <p:nvSpPr>
          <p:cNvPr id="324" name="Google Shape;324;p40"/>
          <p:cNvSpPr txBox="1"/>
          <p:nvPr>
            <p:ph idx="1" type="body"/>
          </p:nvPr>
        </p:nvSpPr>
        <p:spPr>
          <a:xfrm>
            <a:off x="444500" y="1463040"/>
            <a:ext cx="5991804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/>
              <a:t>Contact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/>
              <a:t>Non-Contact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/>
              <a:t>Projection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/>
              <a:t>E-Beam*</a:t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25" name="Google Shape;325;p40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The Illusion of choice ( do we really have a say in our lives?) | by Carlo  Caisip | Medium" id="326" name="Google Shape;326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32780" y="1664891"/>
            <a:ext cx="5715000" cy="476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1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Lithography Types- “Choose your own adventure”</a:t>
            </a:r>
            <a:endParaRPr/>
          </a:p>
        </p:txBody>
      </p:sp>
      <p:sp>
        <p:nvSpPr>
          <p:cNvPr id="332" name="Google Shape;332;p41"/>
          <p:cNvSpPr txBox="1"/>
          <p:nvPr>
            <p:ph idx="1" type="body"/>
          </p:nvPr>
        </p:nvSpPr>
        <p:spPr>
          <a:xfrm>
            <a:off x="444500" y="1463040"/>
            <a:ext cx="5991804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15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33" name="Google Shape;333;p41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Nanofabrication Techniques: Photolithography" id="334" name="Google Shape;334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32524" y="1463040"/>
            <a:ext cx="6096000" cy="457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2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Lithography Types- Performance Comparison</a:t>
            </a:r>
            <a:endParaRPr/>
          </a:p>
        </p:txBody>
      </p:sp>
      <p:sp>
        <p:nvSpPr>
          <p:cNvPr id="340" name="Google Shape;340;p42"/>
          <p:cNvSpPr txBox="1"/>
          <p:nvPr>
            <p:ph idx="1" type="body"/>
          </p:nvPr>
        </p:nvSpPr>
        <p:spPr>
          <a:xfrm>
            <a:off x="444500" y="1463040"/>
            <a:ext cx="5991804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15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41" name="Google Shape;341;p42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aphicFrame>
        <p:nvGraphicFramePr>
          <p:cNvPr id="342" name="Google Shape;342;p42"/>
          <p:cNvGraphicFramePr/>
          <p:nvPr/>
        </p:nvGraphicFramePr>
        <p:xfrm>
          <a:off x="2987096" y="44450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{F5FA5206-BCD4-431C-B863-CEBB63F1BF1B}</a:tableStyleId>
              </a:tblPr>
              <a:tblGrid>
                <a:gridCol w="1625600"/>
                <a:gridCol w="1625600"/>
                <a:gridCol w="1625600"/>
                <a:gridCol w="1625600"/>
                <a:gridCol w="16256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Parameter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Contact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Non-Contact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Projection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E-beam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Cost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Low</a:t>
                      </a:r>
                      <a:endParaRPr/>
                    </a:p>
                  </a:txBody>
                  <a:tcPr marT="45725" marB="45725" marR="91450" marL="9145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Low</a:t>
                      </a:r>
                      <a:endParaRPr/>
                    </a:p>
                  </a:txBody>
                  <a:tcPr marT="45725" marB="45725" marR="91450" marL="9145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High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High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C00000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Speed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Med</a:t>
                      </a:r>
                      <a:endParaRPr/>
                    </a:p>
                  </a:txBody>
                  <a:tcPr marT="45725" marB="45725" marR="91450" marL="9145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High</a:t>
                      </a:r>
                      <a:endParaRPr/>
                    </a:p>
                  </a:txBody>
                  <a:tcPr marT="45725" marB="45725" marR="91450" marL="9145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High</a:t>
                      </a:r>
                      <a:endParaRPr/>
                    </a:p>
                  </a:txBody>
                  <a:tcPr marT="45725" marB="45725" marR="91450" marL="9145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Low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C00000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Defectivity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Very High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Low</a:t>
                      </a:r>
                      <a:endParaRPr/>
                    </a:p>
                  </a:txBody>
                  <a:tcPr marT="45725" marB="45725" marR="91450" marL="9145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Low</a:t>
                      </a:r>
                      <a:endParaRPr/>
                    </a:p>
                  </a:txBody>
                  <a:tcPr marT="45725" marB="45725" marR="91450" marL="9145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Low</a:t>
                      </a:r>
                      <a:endParaRPr/>
                    </a:p>
                  </a:txBody>
                  <a:tcPr marT="45725" marB="45725" marR="91450" marL="91450">
                    <a:solidFill>
                      <a:schemeClr val="accent6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Resolution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Med</a:t>
                      </a:r>
                      <a:endParaRPr/>
                    </a:p>
                  </a:txBody>
                  <a:tcPr marT="45725" marB="45725" marR="91450" marL="9145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Low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High</a:t>
                      </a:r>
                      <a:endParaRPr/>
                    </a:p>
                  </a:txBody>
                  <a:tcPr marT="45725" marB="45725" marR="91450" marL="9145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Very High</a:t>
                      </a:r>
                      <a:endParaRPr/>
                    </a:p>
                  </a:txBody>
                  <a:tcPr marT="45725" marB="45725" marR="91450" marL="91450">
                    <a:solidFill>
                      <a:schemeClr val="accent6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Complexity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Low</a:t>
                      </a:r>
                      <a:endParaRPr/>
                    </a:p>
                  </a:txBody>
                  <a:tcPr marT="45725" marB="45725" marR="91450" marL="9145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Med</a:t>
                      </a:r>
                      <a:endParaRPr/>
                    </a:p>
                  </a:txBody>
                  <a:tcPr marT="45725" marB="45725" marR="91450" marL="9145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High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Med</a:t>
                      </a:r>
                      <a:endParaRPr/>
                    </a:p>
                  </a:txBody>
                  <a:tcPr marT="45725" marB="45725" marR="91450" marL="91450"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343" name="Google Shape;343;p42"/>
          <p:cNvSpPr txBox="1"/>
          <p:nvPr/>
        </p:nvSpPr>
        <p:spPr>
          <a:xfrm>
            <a:off x="416504" y="1469390"/>
            <a:ext cx="5991804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Each are useful!</a:t>
            </a:r>
            <a:endParaRPr/>
          </a:p>
          <a:p>
            <a:pPr indent="-342900" lvl="1" marL="626364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Which would you use for…</a:t>
            </a:r>
            <a:endParaRPr/>
          </a:p>
          <a:p>
            <a:pPr indent="-342900" lvl="2" marL="10287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Academic (Very low volume)</a:t>
            </a:r>
            <a:endParaRPr/>
          </a:p>
          <a:p>
            <a:pPr indent="-342900" lvl="2" marL="10287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Industry (High Volume)</a:t>
            </a:r>
            <a:endParaRPr/>
          </a:p>
          <a:p>
            <a:pPr indent="-342900" lvl="2" marL="10287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Research</a:t>
            </a:r>
            <a:endParaRPr/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1" marL="626364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3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Lithography Procedure</a:t>
            </a:r>
            <a:endParaRPr/>
          </a:p>
        </p:txBody>
      </p:sp>
      <p:sp>
        <p:nvSpPr>
          <p:cNvPr id="349" name="Google Shape;349;p43"/>
          <p:cNvSpPr txBox="1"/>
          <p:nvPr>
            <p:ph idx="1" type="body"/>
          </p:nvPr>
        </p:nvSpPr>
        <p:spPr>
          <a:xfrm>
            <a:off x="444500" y="1463040"/>
            <a:ext cx="5991804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15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50" name="Google Shape;350;p43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51" name="Google Shape;351;p43"/>
          <p:cNvSpPr txBox="1"/>
          <p:nvPr/>
        </p:nvSpPr>
        <p:spPr>
          <a:xfrm>
            <a:off x="416504" y="1469390"/>
            <a:ext cx="5991804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Spincoat</a:t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Soft-Bake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Expose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Post-exposure Bake (Optional)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Develop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Hard-Bake</a:t>
            </a:r>
            <a:endParaRPr/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1" marL="626364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4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Lithography Procedure- Spincoat</a:t>
            </a:r>
            <a:endParaRPr/>
          </a:p>
        </p:txBody>
      </p:sp>
      <p:sp>
        <p:nvSpPr>
          <p:cNvPr id="357" name="Google Shape;357;p44"/>
          <p:cNvSpPr txBox="1"/>
          <p:nvPr>
            <p:ph idx="1" type="body"/>
          </p:nvPr>
        </p:nvSpPr>
        <p:spPr>
          <a:xfrm>
            <a:off x="444500" y="1463040"/>
            <a:ext cx="5991804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15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58" name="Google Shape;358;p44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59" name="Google Shape;359;p44"/>
          <p:cNvSpPr txBox="1"/>
          <p:nvPr/>
        </p:nvSpPr>
        <p:spPr>
          <a:xfrm>
            <a:off x="416504" y="1469390"/>
            <a:ext cx="5991804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15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1" marL="626364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SU-8 photolithography: Spin-coating - Elveflow" id="360" name="Google Shape;360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0" y="2055076"/>
            <a:ext cx="5377563" cy="358504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 image of spin coating photoresist | Download Scientific Diagram" id="361" name="Google Shape;361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7325" y="2055076"/>
            <a:ext cx="5245850" cy="33771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45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Lithography Procedure- Softbake</a:t>
            </a:r>
            <a:endParaRPr/>
          </a:p>
        </p:txBody>
      </p:sp>
      <p:sp>
        <p:nvSpPr>
          <p:cNvPr id="367" name="Google Shape;367;p45"/>
          <p:cNvSpPr txBox="1"/>
          <p:nvPr>
            <p:ph idx="1" type="body"/>
          </p:nvPr>
        </p:nvSpPr>
        <p:spPr>
          <a:xfrm>
            <a:off x="416504" y="1469390"/>
            <a:ext cx="5991804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15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68" name="Google Shape;368;p45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69" name="Google Shape;369;p45"/>
          <p:cNvSpPr txBox="1"/>
          <p:nvPr/>
        </p:nvSpPr>
        <p:spPr>
          <a:xfrm>
            <a:off x="416504" y="1469390"/>
            <a:ext cx="5991804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Solidify photoresist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Removes solvent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Can be done with hotplate in research applications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Integrated in lithography machine for industry applications</a:t>
            </a:r>
            <a:endParaRPr/>
          </a:p>
          <a:p>
            <a:pPr indent="-215900" lvl="1" marL="626364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Photolithography Overview for Microsystems" id="370" name="Google Shape;370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89558" y="1469390"/>
            <a:ext cx="4133634" cy="4809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46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Lithography Procedure- Exposure</a:t>
            </a:r>
            <a:endParaRPr/>
          </a:p>
        </p:txBody>
      </p:sp>
      <p:sp>
        <p:nvSpPr>
          <p:cNvPr id="376" name="Google Shape;376;p46"/>
          <p:cNvSpPr txBox="1"/>
          <p:nvPr>
            <p:ph idx="1" type="body"/>
          </p:nvPr>
        </p:nvSpPr>
        <p:spPr>
          <a:xfrm>
            <a:off x="416504" y="1469390"/>
            <a:ext cx="5991804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15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77" name="Google Shape;377;p46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78" name="Google Shape;378;p46"/>
          <p:cNvSpPr txBox="1"/>
          <p:nvPr/>
        </p:nvSpPr>
        <p:spPr>
          <a:xfrm>
            <a:off x="416504" y="1469390"/>
            <a:ext cx="5991804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Align with previous layers of mask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Use lightsource (EUV, DUV, etc) to bond photoresist</a:t>
            </a:r>
            <a:endParaRPr/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1" marL="626364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Alignment_DocumentRijuta edits.docx.docx" id="379" name="Google Shape;379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3096" y="3304143"/>
            <a:ext cx="6725010" cy="32479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ptical Lithography - an overview | ScienceDirect Topics" id="380" name="Google Shape;380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57522" y="1301888"/>
            <a:ext cx="4297522" cy="40045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47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Lithography Procedure- Develop</a:t>
            </a:r>
            <a:endParaRPr/>
          </a:p>
        </p:txBody>
      </p:sp>
      <p:sp>
        <p:nvSpPr>
          <p:cNvPr id="386" name="Google Shape;386;p47"/>
          <p:cNvSpPr txBox="1"/>
          <p:nvPr>
            <p:ph idx="1" type="body"/>
          </p:nvPr>
        </p:nvSpPr>
        <p:spPr>
          <a:xfrm>
            <a:off x="416504" y="1469390"/>
            <a:ext cx="5991804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15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87" name="Google Shape;387;p47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88" name="Google Shape;388;p47"/>
          <p:cNvSpPr txBox="1"/>
          <p:nvPr/>
        </p:nvSpPr>
        <p:spPr>
          <a:xfrm>
            <a:off x="416504" y="1469390"/>
            <a:ext cx="5991804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3A383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Dissolves un-bonded photoresist</a:t>
            </a:r>
            <a:endParaRPr/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1" marL="626364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Imprint Lithography - an overview | ScienceDirect Topics" id="389" name="Google Shape;389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04284" y="1646977"/>
            <a:ext cx="5315952" cy="40883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48"/>
          <p:cNvSpPr txBox="1"/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Lithography Procedure- Modern Systems</a:t>
            </a:r>
            <a:endParaRPr/>
          </a:p>
        </p:txBody>
      </p:sp>
      <p:sp>
        <p:nvSpPr>
          <p:cNvPr id="395" name="Google Shape;395;p48"/>
          <p:cNvSpPr txBox="1"/>
          <p:nvPr>
            <p:ph idx="1" type="body"/>
          </p:nvPr>
        </p:nvSpPr>
        <p:spPr>
          <a:xfrm>
            <a:off x="416504" y="1469390"/>
            <a:ext cx="5991804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15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  <a:p>
            <a:pPr indent="-215900" lvl="0" marL="3429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96" name="Google Shape;396;p48"/>
          <p:cNvSpPr txBox="1"/>
          <p:nvPr>
            <p:ph idx="12" type="sldNum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97" name="Google Shape;397;p48"/>
          <p:cNvSpPr txBox="1"/>
          <p:nvPr/>
        </p:nvSpPr>
        <p:spPr>
          <a:xfrm>
            <a:off x="416504" y="1469390"/>
            <a:ext cx="5991804" cy="4601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15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1" marL="626364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A383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98" name="Google Shape;398;p48"/>
          <p:cNvSpPr txBox="1"/>
          <p:nvPr/>
        </p:nvSpPr>
        <p:spPr>
          <a:xfrm>
            <a:off x="3002775" y="5964561"/>
            <a:ext cx="609399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https://youtu.be/h_zgURwr6nA?si=Jx0LdQDefZiJwbs1</a:t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399" name="Google Shape;399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79320" y="1451223"/>
            <a:ext cx="7833360" cy="44062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50"/>
          <p:cNvSpPr txBox="1"/>
          <p:nvPr>
            <p:ph type="title"/>
          </p:nvPr>
        </p:nvSpPr>
        <p:spPr>
          <a:xfrm>
            <a:off x="448056" y="2551176"/>
            <a:ext cx="9922447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Quattrocento Sans"/>
              <a:buNone/>
            </a:pPr>
            <a:r>
              <a:rPr lang="en-US"/>
              <a:t>The End</a:t>
            </a:r>
            <a:endParaRPr/>
          </a:p>
        </p:txBody>
      </p:sp>
      <p:sp>
        <p:nvSpPr>
          <p:cNvPr id="405" name="Google Shape;405;p50"/>
          <p:cNvSpPr txBox="1"/>
          <p:nvPr>
            <p:ph idx="1" type="body"/>
          </p:nvPr>
        </p:nvSpPr>
        <p:spPr>
          <a:xfrm>
            <a:off x="448056" y="3575304"/>
            <a:ext cx="9921943" cy="862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62A1"/>
              </a:buClr>
              <a:buSzPts val="2400"/>
              <a:buFont typeface="Quattrocento Sans"/>
              <a:buNone/>
            </a:pPr>
            <a:r>
              <a:rPr lang="en-US"/>
              <a:t>Thanks for listening!</a:t>
            </a:r>
            <a:endParaRPr/>
          </a:p>
        </p:txBody>
      </p:sp>
      <p:pic>
        <p:nvPicPr>
          <p:cNvPr descr="A qr code on a blue background&#10;&#10;Description automatically generated" id="406" name="Google Shape;406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56907" y="2167098"/>
            <a:ext cx="3219959" cy="32199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h23f175e6f2ec5afb_3_0"/>
          <p:cNvSpPr txBox="1"/>
          <p:nvPr>
            <p:ph type="title"/>
          </p:nvPr>
        </p:nvSpPr>
        <p:spPr>
          <a:xfrm>
            <a:off x="444500" y="430609"/>
            <a:ext cx="11210400" cy="5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Quattrocento Sans"/>
              <a:buNone/>
            </a:pPr>
            <a:r>
              <a:rPr lang="en-US"/>
              <a:t>Kahoot Time!</a:t>
            </a:r>
            <a:endParaRPr/>
          </a:p>
        </p:txBody>
      </p:sp>
      <p:sp>
        <p:nvSpPr>
          <p:cNvPr id="412" name="Google Shape;412;h23f175e6f2ec5afb_3_0"/>
          <p:cNvSpPr txBox="1"/>
          <p:nvPr>
            <p:ph idx="12" type="sldNum"/>
          </p:nvPr>
        </p:nvSpPr>
        <p:spPr>
          <a:xfrm>
            <a:off x="8353042" y="6427391"/>
            <a:ext cx="3276600" cy="14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13" name="Google Shape;413;h23f175e6f2ec5afb_3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4175" y="1912447"/>
            <a:ext cx="6383650" cy="359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elcomeDoc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CF3D1C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2025-01-15T12:25:28Z</dcterms:created>
  <dc:creator>Jonas Kendra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