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95" d="100"/>
          <a:sy n="95" d="100"/>
        </p:scale>
        <p:origin x="675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33FA9-F2ED-4FD6-BFAC-927C20712F6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809CF-AB4A-454F-B7C5-E82F5C6FC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3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0650"/>
            <a:ext cx="9144000" cy="409575"/>
          </a:xfrm>
          <a:prstGeom prst="rect">
            <a:avLst/>
          </a:prstGeom>
          <a:solidFill>
            <a:srgbClr val="5054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628900" y="0"/>
            <a:ext cx="6515100" cy="6286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2628900" cy="628650"/>
          </a:xfrm>
          <a:prstGeom prst="rect">
            <a:avLst/>
          </a:prstGeom>
          <a:solidFill>
            <a:srgbClr val="DB0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11" descr="whynot2013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352425"/>
            <a:ext cx="18272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 descr="whtlogo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15888"/>
            <a:ext cx="2032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EEF71E2-4615-410B-AFB2-DCE80DC24AFC}" type="datetime1">
              <a:rPr lang="en-US" altLang="en-US"/>
              <a:pPr>
                <a:defRPr/>
              </a:pPr>
              <a:t>3/17/2022</a:t>
            </a:fld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86A4A8B-0350-4E05-9758-07714F1F7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2"/>
              </a:buClr>
              <a:buFont typeface="Arial" pitchFamily="34" charset="0"/>
              <a:buChar char="•"/>
              <a:defRPr/>
            </a:lvl2pPr>
            <a:lvl4pPr>
              <a:buClr>
                <a:schemeClr val="tx2"/>
              </a:buCl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16675"/>
            <a:ext cx="1371600" cy="365125"/>
          </a:xfrm>
        </p:spPr>
        <p:txBody>
          <a:bodyPr/>
          <a:lstStyle/>
          <a:p>
            <a:r>
              <a:rPr lang="en-US" dirty="0"/>
              <a:t>17 March 2022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628900" y="0"/>
            <a:ext cx="6515100" cy="6286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2628900" cy="628650"/>
          </a:xfrm>
          <a:prstGeom prst="rect">
            <a:avLst/>
          </a:prstGeom>
          <a:solidFill>
            <a:srgbClr val="DB0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11" descr="whynot2013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352425"/>
            <a:ext cx="18272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 descr="whtlogo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15888"/>
            <a:ext cx="2032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A210-F8D6-4F1D-9C2B-FFBAF87E21DA}" type="datetime3">
              <a:rPr lang="en-US" smtClean="0"/>
              <a:t>17 March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869EB-54D0-48EF-A179-21FC77C05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76402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00FF"/>
                </a:solidFill>
              </a:rPr>
              <a:t>Solving Rectangular Matrices</a:t>
            </a:r>
            <a:br>
              <a:rPr lang="en-US" sz="4800" dirty="0">
                <a:solidFill>
                  <a:srgbClr val="0000FF"/>
                </a:solidFill>
              </a:rPr>
            </a:br>
            <a:br>
              <a:rPr lang="en-US" sz="4800" dirty="0"/>
            </a:br>
            <a:r>
              <a:rPr lang="en-US" sz="4800" dirty="0"/>
              <a:t>Pseudo-inverse </a:t>
            </a:r>
            <a:endParaRPr lang="en-US" sz="4000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914400" y="4343400"/>
            <a:ext cx="7315200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Santiago Paternain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ECSE Department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Rensselaer Polytechnic Institute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43250" y="5804762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Intro to ECSE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Ax</a:t>
            </a:r>
            <a:r>
              <a:rPr lang="en-US" dirty="0"/>
              <a:t>=</a:t>
            </a:r>
            <a:r>
              <a:rPr lang="en-US" b="1" dirty="0"/>
              <a:t>b </a:t>
            </a:r>
            <a:r>
              <a:rPr lang="en-US" dirty="0"/>
              <a:t>matrix 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Solve for unknowns using 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A</a:t>
            </a:r>
            <a:r>
              <a:rPr lang="en-US" baseline="30000" dirty="0"/>
              <a:t>-1</a:t>
            </a:r>
            <a:r>
              <a:rPr lang="en-US" b="1" dirty="0"/>
              <a:t>b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3984-9125-410D-A148-FE96660DB132}" type="datetime3">
              <a:rPr lang="en-US" smtClean="0"/>
              <a:t>17 March 2022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720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FF"/>
                </a:solidFill>
              </a:rPr>
              <a:t>Earlier in the course</a:t>
            </a:r>
            <a:endParaRPr lang="en-US" b="1" baseline="-250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2743200"/>
            <a:ext cx="18288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0" y="2743200"/>
            <a:ext cx="4572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29475" y="336521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84137" y="2743199"/>
            <a:ext cx="4572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799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</a:t>
            </a:r>
            <a:r>
              <a:rPr lang="en-US" b="1" dirty="0"/>
              <a:t>A</a:t>
            </a:r>
            <a:r>
              <a:rPr lang="en-US" dirty="0"/>
              <a:t> as a rectangular matrix </a:t>
            </a:r>
          </a:p>
          <a:p>
            <a:pPr lvl="1"/>
            <a:r>
              <a:rPr lang="en-US" dirty="0"/>
              <a:t>m rows and n columns and m &gt; n</a:t>
            </a:r>
          </a:p>
          <a:p>
            <a:r>
              <a:rPr lang="en-US" dirty="0"/>
              <a:t>Now</a:t>
            </a:r>
            <a:r>
              <a:rPr lang="en-US" b="1" dirty="0"/>
              <a:t> Ax</a:t>
            </a:r>
            <a:r>
              <a:rPr lang="en-US" dirty="0"/>
              <a:t>=</a:t>
            </a:r>
            <a:r>
              <a:rPr lang="en-US" b="1" dirty="0"/>
              <a:t>b </a:t>
            </a:r>
            <a:r>
              <a:rPr lang="en-US" dirty="0"/>
              <a:t>matrix view is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3984-9125-410D-A148-FE96660DB132}" type="datetime3">
              <a:rPr lang="en-US" smtClean="0"/>
              <a:t>17 March 2022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720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FF"/>
                </a:solidFill>
              </a:rPr>
              <a:t>What is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is not a square matrix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3352800"/>
            <a:ext cx="1828800" cy="2743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</a:p>
          <a:p>
            <a:pPr algn="ctr"/>
            <a:r>
              <a:rPr lang="en-US" sz="3200" dirty="0" err="1"/>
              <a:t>mxn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419600" y="3352800"/>
            <a:ext cx="4572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9075" y="397481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5693737" y="3352799"/>
            <a:ext cx="457200" cy="2743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790082" y="5099884"/>
            <a:ext cx="557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nx1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41578" y="5902088"/>
            <a:ext cx="627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mx1</a:t>
            </a:r>
          </a:p>
        </p:txBody>
      </p:sp>
    </p:spTree>
    <p:extLst>
      <p:ext uri="{BB962C8B-B14F-4D97-AF65-F5344CB8AC3E}">
        <p14:creationId xmlns:p14="http://schemas.microsoft.com/office/powerpoint/2010/main" val="64585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need its </a:t>
                </a:r>
                <a:r>
                  <a:rPr lang="en-US" i="1" dirty="0">
                    <a:solidFill>
                      <a:srgbClr val="0000FF"/>
                    </a:solidFill>
                  </a:rPr>
                  <a:t>pseudo-inverse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</m:oMath>
                </a14:m>
                <a:endParaRPr lang="en-US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3984-9125-410D-A148-FE96660DB132}" type="datetime3">
              <a:rPr lang="en-US" smtClean="0"/>
              <a:t>17 March 2022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720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FF"/>
                </a:solidFill>
              </a:rPr>
              <a:t>How to invert a rectangular matrix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81400" y="2496979"/>
                <a:ext cx="138377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496979"/>
                <a:ext cx="138377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04597" y="3594036"/>
                <a:ext cx="2334806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597" y="3594036"/>
                <a:ext cx="2334806" cy="5012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16157" y="4699941"/>
                <a:ext cx="3111686" cy="652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p>
                              </m:sSup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157" y="4699941"/>
                <a:ext cx="3111686" cy="652038"/>
              </a:xfrm>
              <a:prstGeom prst="rect">
                <a:avLst/>
              </a:prstGeom>
              <a:blipFill rotWithShape="0">
                <a:blip r:embed="rId5"/>
                <a:stretch>
                  <a:fillRect b="-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743200" y="4699941"/>
            <a:ext cx="3657600" cy="86265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/>
          <p:nvPr/>
        </p:nvCxnSpPr>
        <p:spPr>
          <a:xfrm flipV="1">
            <a:off x="5334000" y="2895600"/>
            <a:ext cx="838200" cy="698436"/>
          </a:xfrm>
          <a:prstGeom prst="curvedConnector3">
            <a:avLst>
              <a:gd name="adj1" fmla="val 10519"/>
            </a:avLst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0" y="2693918"/>
            <a:ext cx="289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Transpose (next slide)</a:t>
            </a:r>
          </a:p>
        </p:txBody>
      </p:sp>
    </p:spTree>
    <p:extLst>
      <p:ext uri="{BB962C8B-B14F-4D97-AF65-F5344CB8AC3E}">
        <p14:creationId xmlns:p14="http://schemas.microsoft.com/office/powerpoint/2010/main" val="236326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flips a matrix over its diagonal</a:t>
            </a:r>
          </a:p>
          <a:p>
            <a:r>
              <a:rPr lang="en-US" dirty="0"/>
              <a:t>write the rows of </a:t>
            </a:r>
            <a:r>
              <a:rPr lang="en-US" b="1" dirty="0"/>
              <a:t>A</a:t>
            </a:r>
            <a:r>
              <a:rPr lang="en-US" dirty="0"/>
              <a:t> as the columns of </a:t>
            </a: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dirty="0"/>
              <a:t>,</a:t>
            </a:r>
          </a:p>
          <a:p>
            <a:r>
              <a:rPr lang="en-US" dirty="0"/>
              <a:t>write the columns of </a:t>
            </a:r>
            <a:r>
              <a:rPr lang="en-US" b="1" dirty="0"/>
              <a:t>A</a:t>
            </a:r>
            <a:r>
              <a:rPr lang="en-US" dirty="0"/>
              <a:t> as the rows of </a:t>
            </a: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dirty="0"/>
              <a:t>.</a:t>
            </a:r>
          </a:p>
          <a:p>
            <a:r>
              <a:rPr lang="en-US" dirty="0"/>
              <a:t>Example: Also show in </a:t>
            </a:r>
            <a:r>
              <a:rPr lang="en-US" dirty="0" err="1"/>
              <a:t>Matlab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3984-9125-410D-A148-FE96660DB132}" type="datetime3">
              <a:rPr lang="en-US" smtClean="0"/>
              <a:t>17 March 2022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720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FF"/>
                </a:solidFill>
              </a:rPr>
              <a:t>Transpose of a matrix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4191000"/>
                <a:ext cx="9144000" cy="14959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0"/>
                <a:ext cx="9144000" cy="14959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19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of </a:t>
            </a:r>
            <a:r>
              <a:rPr lang="en-US" b="1" dirty="0"/>
              <a:t>A</a:t>
            </a:r>
            <a:r>
              <a:rPr lang="en-US" dirty="0"/>
              <a:t> = m x n</a:t>
            </a:r>
          </a:p>
          <a:p>
            <a:r>
              <a:rPr lang="en-US" dirty="0"/>
              <a:t>Size of transpose(</a:t>
            </a:r>
            <a:r>
              <a:rPr lang="en-US" b="1" dirty="0"/>
              <a:t>A</a:t>
            </a:r>
            <a:r>
              <a:rPr lang="en-US" dirty="0"/>
              <a:t>) = n x m</a:t>
            </a:r>
          </a:p>
          <a:p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b="1" dirty="0"/>
              <a:t>A</a:t>
            </a:r>
            <a:r>
              <a:rPr lang="en-US" dirty="0"/>
              <a:t> is possible (inner dimensions match)</a:t>
            </a:r>
          </a:p>
          <a:p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b="1" dirty="0"/>
              <a:t>A </a:t>
            </a:r>
            <a:r>
              <a:rPr lang="en-US" dirty="0"/>
              <a:t>results in a square matrix of size </a:t>
            </a:r>
            <a:r>
              <a:rPr lang="en-US"/>
              <a:t>n x n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baseline="30000" dirty="0"/>
              <a:t>T</a:t>
            </a:r>
            <a:r>
              <a:rPr lang="en-US" dirty="0"/>
              <a:t>A is now invertible</a:t>
            </a:r>
          </a:p>
          <a:p>
            <a:pPr lvl="1"/>
            <a:r>
              <a:rPr lang="en-US" dirty="0"/>
              <a:t>However, we still need to satisfy </a:t>
            </a:r>
            <a:r>
              <a:rPr lang="en-US" dirty="0" err="1"/>
              <a:t>det</a:t>
            </a:r>
            <a:r>
              <a:rPr lang="en-US" dirty="0"/>
              <a:t>(</a:t>
            </a: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b="1" dirty="0"/>
              <a:t>A</a:t>
            </a:r>
            <a:r>
              <a:rPr lang="en-US" dirty="0"/>
              <a:t>) ≠ 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3984-9125-410D-A148-FE96660DB132}" type="datetime3">
              <a:rPr lang="en-US" smtClean="0"/>
              <a:t>17 March 2022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5720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0000FF"/>
                </a:solidFill>
              </a:rPr>
              <a:t>               Revisit  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702682"/>
                <a:ext cx="3111686" cy="652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p>
                              </m:sSup>
                              <m:r>
                                <a:rPr lang="en-US" sz="32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3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702682"/>
                <a:ext cx="3111686" cy="652038"/>
              </a:xfrm>
              <a:prstGeom prst="rect">
                <a:avLst/>
              </a:prstGeom>
              <a:blipFill rotWithShape="0">
                <a:blip r:embed="rId2"/>
                <a:stretch>
                  <a:fillRect b="-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67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16191</TotalTime>
  <Words>211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Solving Rectangular Matrices  Pseudo-inverse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14</dc:title>
  <dc:creator>hameed</dc:creator>
  <cp:lastModifiedBy>Paternain, Santiago</cp:lastModifiedBy>
  <cp:revision>162</cp:revision>
  <dcterms:created xsi:type="dcterms:W3CDTF">2011-03-17T01:53:36Z</dcterms:created>
  <dcterms:modified xsi:type="dcterms:W3CDTF">2022-03-17T14:29:07Z</dcterms:modified>
</cp:coreProperties>
</file>